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9" r:id="rId6"/>
    <p:sldId id="260" r:id="rId7"/>
    <p:sldId id="261" r:id="rId8"/>
    <p:sldId id="264" r:id="rId9"/>
    <p:sldId id="262" r:id="rId10"/>
    <p:sldId id="263" r:id="rId11"/>
    <p:sldId id="266" r:id="rId12"/>
    <p:sldId id="265"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88" r:id="rId36"/>
    <p:sldId id="291" r:id="rId37"/>
    <p:sldId id="303" r:id="rId38"/>
    <p:sldId id="292" r:id="rId39"/>
    <p:sldId id="293" r:id="rId40"/>
    <p:sldId id="294" r:id="rId41"/>
    <p:sldId id="297" r:id="rId42"/>
    <p:sldId id="298" r:id="rId43"/>
    <p:sldId id="299" r:id="rId44"/>
    <p:sldId id="300" r:id="rId45"/>
    <p:sldId id="301" r:id="rId46"/>
    <p:sldId id="302" r:id="rId47"/>
    <p:sldId id="306" r:id="rId48"/>
    <p:sldId id="304" r:id="rId49"/>
    <p:sldId id="305" r:id="rId50"/>
    <p:sldId id="295" r:id="rId51"/>
    <p:sldId id="296"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20" name="フッター プレースホルダー 19"/>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付プレースホルダー 1"/>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EB13E50B-8D4C-4C33-B0CD-AD654EB8CA16}" type="datetimeFigureOut">
              <a:rPr kumimoji="1" lang="ja-JP" altLang="en-US" smtClean="0"/>
              <a:t>2018/6/12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1E4445-4784-415E-9B31-AAD7815BB77B}"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p>
            <a:r>
              <a:rPr kumimoji="0" lang="ja-JP" altLang="en-US"/>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13E50B-8D4C-4C33-B0CD-AD654EB8CA16}" type="datetimeFigureOut">
              <a:rPr kumimoji="1" lang="ja-JP" altLang="en-US" smtClean="0"/>
              <a:t>2018/6/12</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B1E4445-4784-415E-9B31-AAD7815BB77B}"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op.kitamura.jp/?utm_medium=referral&amp;utm_campaign=kitamura.jp-referral&amp;utm_source=kitamura.jp&amp;utm_content=/+topnav" TargetMode="External"/><Relationship Id="rId2" Type="http://schemas.openxmlformats.org/officeDocument/2006/relationships/hyperlink" Target="http://joshinweb.jp/top.html"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hyperlink" Target="https://www.esupply.co.jp/outlet_syobun.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x.a8.net/svt/ejp?a8mat=2TVCR0+CF4K36+1LP8+C4DV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info@rehoimi108.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電脳</a:t>
            </a:r>
            <a:r>
              <a:rPr kumimoji="1" lang="ja-JP" altLang="en-US" dirty="0" err="1"/>
              <a:t>せどりの</a:t>
            </a:r>
            <a:r>
              <a:rPr kumimoji="1" lang="ja-JP" altLang="en-US" dirty="0"/>
              <a:t>はじめかた</a:t>
            </a:r>
          </a:p>
        </p:txBody>
      </p:sp>
      <p:sp>
        <p:nvSpPr>
          <p:cNvPr id="3" name="サブタイトル 2"/>
          <p:cNvSpPr>
            <a:spLocks noGrp="1"/>
          </p:cNvSpPr>
          <p:nvPr>
            <p:ph type="subTitle" idx="1"/>
          </p:nvPr>
        </p:nvSpPr>
        <p:spPr>
          <a:xfrm>
            <a:off x="1115616" y="5069558"/>
            <a:ext cx="7406640" cy="1146888"/>
          </a:xfrm>
        </p:spPr>
        <p:txBody>
          <a:bodyPr/>
          <a:lstStyle/>
          <a:p>
            <a:pPr algn="r"/>
            <a:r>
              <a:rPr kumimoji="1" lang="ja-JP" altLang="en-US" dirty="0"/>
              <a:t>愛妻家</a:t>
            </a:r>
            <a:r>
              <a:rPr kumimoji="1" lang="ja-JP" altLang="en-US" dirty="0" err="1"/>
              <a:t>せい</a:t>
            </a:r>
            <a:endParaRPr kumimoji="1" lang="ja-JP" altLang="en-US" dirty="0"/>
          </a:p>
        </p:txBody>
      </p:sp>
      <p:pic>
        <p:nvPicPr>
          <p:cNvPr id="3074" name="Picture 2" descr="パソコンの前でご飯を食べる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66861"/>
            <a:ext cx="4752528" cy="449114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53507FD-F354-4807-A508-C4C1A6278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865473"/>
            <a:ext cx="3140968" cy="3140968"/>
          </a:xfrm>
          <a:prstGeom prst="rect">
            <a:avLst/>
          </a:prstGeom>
        </p:spPr>
      </p:pic>
    </p:spTree>
    <p:extLst>
      <p:ext uri="{BB962C8B-B14F-4D97-AF65-F5344CB8AC3E}">
        <p14:creationId xmlns:p14="http://schemas.microsoft.com/office/powerpoint/2010/main" val="289320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②</a:t>
            </a:r>
            <a:r>
              <a:rPr kumimoji="1" lang="en-US" altLang="ja-JP" dirty="0" err="1"/>
              <a:t>Keepa</a:t>
            </a:r>
            <a:endParaRPr kumimoji="1" lang="ja-JP" altLang="en-US" dirty="0"/>
          </a:p>
        </p:txBody>
      </p:sp>
      <p:sp>
        <p:nvSpPr>
          <p:cNvPr id="3" name="コンテンツ プレースホルダー 2"/>
          <p:cNvSpPr>
            <a:spLocks noGrp="1"/>
          </p:cNvSpPr>
          <p:nvPr>
            <p:ph idx="1"/>
          </p:nvPr>
        </p:nvSpPr>
        <p:spPr/>
        <p:txBody>
          <a:bodyPr/>
          <a:lstStyle/>
          <a:p>
            <a:r>
              <a:rPr lang="ja-JP" altLang="en-US" dirty="0"/>
              <a:t>モノレートとほぼ変わらないグラフが表示される。</a:t>
            </a: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4" y="2774052"/>
            <a:ext cx="8905875" cy="2505075"/>
          </a:xfrm>
          <a:prstGeom prst="rect">
            <a:avLst/>
          </a:prstGeom>
        </p:spPr>
      </p:pic>
    </p:spTree>
    <p:extLst>
      <p:ext uri="{BB962C8B-B14F-4D97-AF65-F5344CB8AC3E}">
        <p14:creationId xmlns:p14="http://schemas.microsoft.com/office/powerpoint/2010/main" val="114945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Keepa</a:t>
            </a:r>
            <a:r>
              <a:rPr kumimoji="1" lang="ja-JP" altLang="en-US" dirty="0"/>
              <a:t>グラフの見かた</a:t>
            </a:r>
          </a:p>
        </p:txBody>
      </p:sp>
      <p:sp>
        <p:nvSpPr>
          <p:cNvPr id="3" name="コンテンツ プレースホルダー 2"/>
          <p:cNvSpPr>
            <a:spLocks noGrp="1"/>
          </p:cNvSpPr>
          <p:nvPr>
            <p:ph idx="1"/>
          </p:nvPr>
        </p:nvSpPr>
        <p:spPr/>
        <p:txBody>
          <a:bodyPr>
            <a:normAutofit/>
          </a:bodyPr>
          <a:lstStyle/>
          <a:p>
            <a:r>
              <a:rPr kumimoji="1" lang="ja-JP" altLang="en-US" sz="4000" dirty="0"/>
              <a:t>緑のグラフ：ランキング</a:t>
            </a:r>
            <a:endParaRPr kumimoji="1" lang="en-US" altLang="ja-JP" sz="4000" dirty="0"/>
          </a:p>
          <a:p>
            <a:r>
              <a:rPr lang="ja-JP" altLang="en-US" sz="4000" dirty="0"/>
              <a:t>ピンクの△：カート価格</a:t>
            </a:r>
            <a:endParaRPr lang="en-US" altLang="ja-JP" sz="4000" dirty="0"/>
          </a:p>
          <a:p>
            <a:r>
              <a:rPr kumimoji="1" lang="ja-JP" altLang="en-US" sz="4000" dirty="0"/>
              <a:t>黄色の△：</a:t>
            </a:r>
            <a:r>
              <a:rPr kumimoji="1" lang="en-US" altLang="ja-JP" sz="4000" dirty="0"/>
              <a:t>FBA</a:t>
            </a:r>
            <a:r>
              <a:rPr lang="ja-JP" altLang="en-US" sz="4000" dirty="0"/>
              <a:t>出品者価格</a:t>
            </a:r>
            <a:endParaRPr lang="en-US" altLang="ja-JP" sz="4000" dirty="0"/>
          </a:p>
          <a:p>
            <a:r>
              <a:rPr lang="ja-JP" altLang="en-US" sz="4000" dirty="0"/>
              <a:t>青いグラフ：新品最安値</a:t>
            </a:r>
            <a:endParaRPr lang="en-US" altLang="ja-JP" sz="4000" dirty="0"/>
          </a:p>
          <a:p>
            <a:r>
              <a:rPr lang="ja-JP" altLang="en-US" sz="4000" dirty="0"/>
              <a:t>橙</a:t>
            </a:r>
            <a:r>
              <a:rPr kumimoji="1" lang="ja-JP" altLang="en-US" sz="4000" dirty="0"/>
              <a:t>の塗りつぶし：</a:t>
            </a:r>
            <a:r>
              <a:rPr kumimoji="1" lang="en-US" altLang="ja-JP" sz="4000" dirty="0"/>
              <a:t>Amazon</a:t>
            </a:r>
            <a:r>
              <a:rPr lang="ja-JP" altLang="en-US" sz="4000" dirty="0"/>
              <a:t>価格</a:t>
            </a:r>
            <a:endParaRPr kumimoji="1" lang="ja-JP" altLang="en-US" sz="4000" dirty="0"/>
          </a:p>
        </p:txBody>
      </p:sp>
    </p:spTree>
    <p:extLst>
      <p:ext uri="{BB962C8B-B14F-4D97-AF65-F5344CB8AC3E}">
        <p14:creationId xmlns:p14="http://schemas.microsoft.com/office/powerpoint/2010/main" val="144037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Keepa</a:t>
            </a:r>
            <a:endParaRPr kumimoji="1" lang="ja-JP" altLang="en-US" dirty="0"/>
          </a:p>
        </p:txBody>
      </p:sp>
      <p:sp>
        <p:nvSpPr>
          <p:cNvPr id="3" name="コンテンツ プレースホルダー 2"/>
          <p:cNvSpPr>
            <a:spLocks noGrp="1"/>
          </p:cNvSpPr>
          <p:nvPr>
            <p:ph idx="1"/>
          </p:nvPr>
        </p:nvSpPr>
        <p:spPr>
          <a:xfrm>
            <a:off x="457200" y="1340768"/>
            <a:ext cx="8229600" cy="4525963"/>
          </a:xfrm>
        </p:spPr>
        <p:txBody>
          <a:bodyPr/>
          <a:lstStyle/>
          <a:p>
            <a:r>
              <a:rPr lang="en-US" altLang="ja-JP" dirty="0"/>
              <a:t>Amazon</a:t>
            </a:r>
            <a:r>
              <a:rPr lang="ja-JP" altLang="en-US" dirty="0"/>
              <a:t>ページで商品の上にカーソルを置くだけでグラフが表示される。</a:t>
            </a:r>
          </a:p>
          <a:p>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11485" b="6150"/>
          <a:stretch/>
        </p:blipFill>
        <p:spPr>
          <a:xfrm>
            <a:off x="0" y="2623623"/>
            <a:ext cx="9144000" cy="4234377"/>
          </a:xfrm>
          <a:prstGeom prst="rect">
            <a:avLst/>
          </a:prstGeom>
        </p:spPr>
      </p:pic>
      <p:sp>
        <p:nvSpPr>
          <p:cNvPr id="5" name="円/楕円 4"/>
          <p:cNvSpPr/>
          <p:nvPr/>
        </p:nvSpPr>
        <p:spPr>
          <a:xfrm>
            <a:off x="5759624" y="4913784"/>
            <a:ext cx="3384376" cy="1944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88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③</a:t>
            </a:r>
            <a:r>
              <a:rPr lang="en-US" altLang="ja-JP" dirty="0"/>
              <a:t>show/hide </a:t>
            </a:r>
            <a:r>
              <a:rPr lang="en-US" altLang="ja-JP" dirty="0" err="1"/>
              <a:t>SearchBar</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選択した文字で他サイトを簡単に検索することが出来る。</a:t>
            </a:r>
            <a:endParaRPr kumimoji="1"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 y="2924944"/>
            <a:ext cx="9144000" cy="3661707"/>
          </a:xfrm>
          <a:prstGeom prst="rect">
            <a:avLst/>
          </a:prstGeom>
        </p:spPr>
      </p:pic>
      <p:sp>
        <p:nvSpPr>
          <p:cNvPr id="5" name="円/楕円 4"/>
          <p:cNvSpPr/>
          <p:nvPr/>
        </p:nvSpPr>
        <p:spPr>
          <a:xfrm>
            <a:off x="6156176" y="4581128"/>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a:stCxn id="5" idx="1"/>
          </p:cNvCxnSpPr>
          <p:nvPr/>
        </p:nvCxnSpPr>
        <p:spPr>
          <a:xfrm flipH="1" flipV="1">
            <a:off x="3635896" y="3717032"/>
            <a:ext cx="2646824" cy="91682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72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kumimoji="1" lang="ja-JP" altLang="en-US" dirty="0"/>
              <a:t>④</a:t>
            </a:r>
            <a:r>
              <a:rPr lang="en-US" altLang="ja-JP" dirty="0"/>
              <a:t>XDEALER.PRO</a:t>
            </a:r>
          </a:p>
        </p:txBody>
      </p:sp>
      <p:sp>
        <p:nvSpPr>
          <p:cNvPr id="3" name="コンテンツ プレースホルダー 2"/>
          <p:cNvSpPr>
            <a:spLocks noGrp="1"/>
          </p:cNvSpPr>
          <p:nvPr>
            <p:ph idx="1"/>
          </p:nvPr>
        </p:nvSpPr>
        <p:spPr/>
        <p:txBody>
          <a:bodyPr/>
          <a:lstStyle/>
          <a:p>
            <a:r>
              <a:rPr lang="ja-JP" altLang="en-US" dirty="0"/>
              <a:t>他の出品者さんの在庫状況がわかる。</a:t>
            </a:r>
            <a:endParaRPr lang="en-US" altLang="ja-JP" dirty="0"/>
          </a:p>
          <a:p>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2308" t="11486" r="1384" b="5328"/>
          <a:stretch/>
        </p:blipFill>
        <p:spPr>
          <a:xfrm>
            <a:off x="467544" y="2132856"/>
            <a:ext cx="8424936" cy="4565385"/>
          </a:xfrm>
          <a:prstGeom prst="rect">
            <a:avLst/>
          </a:prstGeom>
        </p:spPr>
      </p:pic>
      <p:sp>
        <p:nvSpPr>
          <p:cNvPr id="5" name="円/楕円 4"/>
          <p:cNvSpPr/>
          <p:nvPr/>
        </p:nvSpPr>
        <p:spPr>
          <a:xfrm>
            <a:off x="179512" y="3140968"/>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7" y="4869160"/>
            <a:ext cx="124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42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4400" dirty="0"/>
              <a:t>以上のツールを導入するだけでも仕入れの幅が増えそうではありませんか？</a:t>
            </a:r>
            <a:endParaRPr kumimoji="1" lang="en-US" altLang="ja-JP" sz="4400" dirty="0"/>
          </a:p>
          <a:p>
            <a:endParaRPr kumimoji="1" lang="ja-JP" altLang="en-US" sz="4400" dirty="0"/>
          </a:p>
        </p:txBody>
      </p:sp>
    </p:spTree>
    <p:extLst>
      <p:ext uri="{BB962C8B-B14F-4D97-AF65-F5344CB8AC3E}">
        <p14:creationId xmlns:p14="http://schemas.microsoft.com/office/powerpoint/2010/main" val="370049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リサーチ編</a:t>
            </a:r>
          </a:p>
        </p:txBody>
      </p:sp>
      <p:sp>
        <p:nvSpPr>
          <p:cNvPr id="3" name="コンテンツ プレースホルダー 2"/>
          <p:cNvSpPr>
            <a:spLocks noGrp="1"/>
          </p:cNvSpPr>
          <p:nvPr>
            <p:ph idx="1"/>
          </p:nvPr>
        </p:nvSpPr>
        <p:spPr/>
        <p:txBody>
          <a:bodyPr/>
          <a:lstStyle/>
          <a:p>
            <a:pPr marL="82296" indent="0">
              <a:buNone/>
            </a:pPr>
            <a:r>
              <a:rPr kumimoji="1" lang="ja-JP" altLang="en-US" dirty="0"/>
              <a:t>①値下げ品リサーチ</a:t>
            </a:r>
            <a:endParaRPr kumimoji="1" lang="en-US" altLang="ja-JP" dirty="0"/>
          </a:p>
          <a:p>
            <a:pPr marL="82296" indent="0">
              <a:buNone/>
            </a:pPr>
            <a:r>
              <a:rPr lang="ja-JP" altLang="en-US" dirty="0"/>
              <a:t>②</a:t>
            </a:r>
            <a:r>
              <a:rPr lang="en-US" altLang="ja-JP" dirty="0"/>
              <a:t>Amazon</a:t>
            </a:r>
            <a:r>
              <a:rPr lang="ja-JP" altLang="en-US" dirty="0"/>
              <a:t>定価越え商品リサーチ</a:t>
            </a:r>
            <a:endParaRPr lang="en-US" altLang="ja-JP" dirty="0"/>
          </a:p>
          <a:p>
            <a:pPr marL="82296" indent="0">
              <a:buNone/>
            </a:pPr>
            <a:r>
              <a:rPr kumimoji="1" lang="ja-JP" altLang="en-US" dirty="0"/>
              <a:t>③試供品リサーチ</a:t>
            </a:r>
            <a:endParaRPr kumimoji="1" lang="en-US" altLang="ja-JP" dirty="0"/>
          </a:p>
          <a:p>
            <a:pPr marL="82296" indent="0">
              <a:buNone/>
            </a:pPr>
            <a:r>
              <a:rPr lang="ja-JP" altLang="en-US" dirty="0"/>
              <a:t>④過去横断リサーチ</a:t>
            </a:r>
            <a:endParaRPr lang="en-US" altLang="ja-JP" dirty="0"/>
          </a:p>
          <a:p>
            <a:pPr marL="82296" indent="0">
              <a:buNone/>
            </a:pPr>
            <a:r>
              <a:rPr kumimoji="1" lang="ja-JP" altLang="en-US" dirty="0"/>
              <a:t>⑤資産構築リサーチ</a:t>
            </a:r>
          </a:p>
        </p:txBody>
      </p:sp>
    </p:spTree>
    <p:extLst>
      <p:ext uri="{BB962C8B-B14F-4D97-AF65-F5344CB8AC3E}">
        <p14:creationId xmlns:p14="http://schemas.microsoft.com/office/powerpoint/2010/main" val="350232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①値下げ品リサーチ</a:t>
            </a:r>
          </a:p>
        </p:txBody>
      </p:sp>
      <p:sp>
        <p:nvSpPr>
          <p:cNvPr id="3" name="コンテンツ プレースホルダー 2"/>
          <p:cNvSpPr>
            <a:spLocks noGrp="1"/>
          </p:cNvSpPr>
          <p:nvPr>
            <p:ph idx="1"/>
          </p:nvPr>
        </p:nvSpPr>
        <p:spPr/>
        <p:txBody>
          <a:bodyPr/>
          <a:lstStyle/>
          <a:p>
            <a:r>
              <a:rPr kumimoji="1" lang="ja-JP" altLang="en-US" dirty="0"/>
              <a:t>各ネットショップには「アウトレット」ページが存在します。</a:t>
            </a:r>
            <a:endParaRPr kumimoji="1" lang="en-US" altLang="ja-JP" dirty="0"/>
          </a:p>
          <a:p>
            <a:r>
              <a:rPr lang="ja-JP" altLang="en-US" dirty="0"/>
              <a:t>そこを狙ってリサーチをしていけば</a:t>
            </a:r>
            <a:r>
              <a:rPr lang="en-US" altLang="ja-JP" dirty="0"/>
              <a:t>Amazon</a:t>
            </a:r>
            <a:r>
              <a:rPr lang="ja-JP" altLang="en-US" dirty="0"/>
              <a:t>との価格差がある商品が見つかります！</a:t>
            </a:r>
            <a:endParaRPr lang="en-US" altLang="ja-JP" dirty="0"/>
          </a:p>
          <a:p>
            <a:r>
              <a:rPr lang="ja-JP" altLang="en-US" dirty="0"/>
              <a:t>コンディションによっては「中古」で出品する必要がある商品もあります。</a:t>
            </a:r>
            <a:endParaRPr kumimoji="1" lang="ja-JP" altLang="en-US" dirty="0"/>
          </a:p>
        </p:txBody>
      </p:sp>
    </p:spTree>
    <p:extLst>
      <p:ext uri="{BB962C8B-B14F-4D97-AF65-F5344CB8AC3E}">
        <p14:creationId xmlns:p14="http://schemas.microsoft.com/office/powerpoint/2010/main" val="90644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ネットショップ一例</a:t>
            </a:r>
          </a:p>
        </p:txBody>
      </p:sp>
      <p:sp>
        <p:nvSpPr>
          <p:cNvPr id="3" name="コンテンツ プレースホルダー 2"/>
          <p:cNvSpPr>
            <a:spLocks noGrp="1"/>
          </p:cNvSpPr>
          <p:nvPr>
            <p:ph idx="1"/>
          </p:nvPr>
        </p:nvSpPr>
        <p:spPr>
          <a:xfrm>
            <a:off x="1435608" y="1196752"/>
            <a:ext cx="7498080" cy="5400600"/>
          </a:xfrm>
        </p:spPr>
        <p:txBody>
          <a:bodyPr>
            <a:normAutofit fontScale="92500" lnSpcReduction="20000"/>
          </a:bodyPr>
          <a:lstStyle/>
          <a:p>
            <a:r>
              <a:rPr kumimoji="1" lang="ja-JP" altLang="en-US" dirty="0"/>
              <a:t>ジョーシン</a:t>
            </a:r>
            <a:r>
              <a:rPr kumimoji="1" lang="en-US" altLang="ja-JP" dirty="0"/>
              <a:t>web</a:t>
            </a:r>
            <a:r>
              <a:rPr kumimoji="1" lang="ja-JP" altLang="en-US" dirty="0"/>
              <a:t>：</a:t>
            </a:r>
            <a:r>
              <a:rPr lang="en-US" altLang="ja-JP" dirty="0">
                <a:hlinkClick r:id="rId2"/>
              </a:rPr>
              <a:t>http://joshinweb.jp/top.html</a:t>
            </a:r>
          </a:p>
          <a:p>
            <a:endParaRPr kumimoji="1" lang="en-US" altLang="ja-JP" dirty="0"/>
          </a:p>
          <a:p>
            <a:endParaRPr lang="en-US" altLang="ja-JP" dirty="0"/>
          </a:p>
          <a:p>
            <a:endParaRPr kumimoji="1" lang="en-US" altLang="ja-JP" sz="3600" dirty="0"/>
          </a:p>
          <a:p>
            <a:endParaRPr lang="en-US" altLang="ja-JP" sz="3600" dirty="0"/>
          </a:p>
          <a:p>
            <a:pPr marL="82296" indent="0">
              <a:buNone/>
            </a:pPr>
            <a:endParaRPr kumimoji="1" lang="en-US" altLang="ja-JP" sz="3600" dirty="0"/>
          </a:p>
          <a:p>
            <a:r>
              <a:rPr lang="ja-JP" altLang="en-US" dirty="0"/>
              <a:t>カメラのキタムラ：</a:t>
            </a:r>
            <a:endParaRPr lang="en-US" altLang="ja-JP" dirty="0"/>
          </a:p>
          <a:p>
            <a:pPr marL="82296" indent="0">
              <a:buNone/>
            </a:pPr>
            <a:r>
              <a:rPr lang="en-US" altLang="ja-JP" dirty="0">
                <a:hlinkClick r:id="rId3"/>
              </a:rPr>
              <a:t>http://shop.kitamura.jp/?utm_medium=referral&amp;utm_campaign=kitamura.jp-referral&amp;utm_source=kitamura.jp&amp;utm_content=%2F+topnav</a:t>
            </a:r>
            <a:endParaRPr lang="en-US" altLang="ja-JP"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071489"/>
            <a:ext cx="4800600" cy="1933575"/>
          </a:xfrm>
          <a:prstGeom prst="rect">
            <a:avLst/>
          </a:prstGeom>
        </p:spPr>
      </p:pic>
      <p:sp>
        <p:nvSpPr>
          <p:cNvPr id="5" name="円/楕円 4"/>
          <p:cNvSpPr/>
          <p:nvPr/>
        </p:nvSpPr>
        <p:spPr>
          <a:xfrm>
            <a:off x="4860032" y="3526104"/>
            <a:ext cx="1248172" cy="4627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551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激安アウトレット処分市：</a:t>
            </a:r>
            <a:endParaRPr kumimoji="1" lang="en-US" altLang="ja-JP" dirty="0"/>
          </a:p>
          <a:p>
            <a:pPr marL="82296" indent="0">
              <a:buNone/>
            </a:pPr>
            <a:r>
              <a:rPr kumimoji="1" lang="en-US" altLang="ja-JP" dirty="0">
                <a:hlinkClick r:id="rId2"/>
              </a:rPr>
              <a:t>https://www.esupply.co.jp/outlet_syobun.asp</a:t>
            </a:r>
            <a:endParaRPr kumimoji="1" lang="en-US" altLang="ja-JP" dirty="0"/>
          </a:p>
          <a:p>
            <a:pPr marL="82296" indent="0">
              <a:buNone/>
            </a:pPr>
            <a:endParaRPr kumimoji="1" lang="ja-JP" altLang="en-US" dirty="0"/>
          </a:p>
        </p:txBody>
      </p:sp>
    </p:spTree>
    <p:extLst>
      <p:ext uri="{BB962C8B-B14F-4D97-AF65-F5344CB8AC3E}">
        <p14:creationId xmlns:p14="http://schemas.microsoft.com/office/powerpoint/2010/main" val="79089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メリット</a:t>
            </a:r>
          </a:p>
        </p:txBody>
      </p:sp>
      <p:sp>
        <p:nvSpPr>
          <p:cNvPr id="3" name="コンテンツ プレースホルダー 2"/>
          <p:cNvSpPr>
            <a:spLocks noGrp="1"/>
          </p:cNvSpPr>
          <p:nvPr>
            <p:ph idx="1"/>
          </p:nvPr>
        </p:nvSpPr>
        <p:spPr/>
        <p:txBody>
          <a:bodyPr/>
          <a:lstStyle/>
          <a:p>
            <a:r>
              <a:rPr kumimoji="1" lang="ja-JP" altLang="en-US" dirty="0"/>
              <a:t>店舗だけでなく、ネット上でも仕入れられるようになれればさらに仕入れの幅が広がります！</a:t>
            </a:r>
            <a:endParaRPr kumimoji="1" lang="en-US" altLang="ja-JP" dirty="0"/>
          </a:p>
          <a:p>
            <a:r>
              <a:rPr lang="ja-JP" altLang="en-US" dirty="0"/>
              <a:t>電脳仕入れが出来るようになると、休み時間や自宅にいながらでも仕入れが出来るようになります！</a:t>
            </a:r>
            <a:endParaRPr kumimoji="1" lang="ja-JP" altLang="en-US" dirty="0"/>
          </a:p>
        </p:txBody>
      </p:sp>
    </p:spTree>
    <p:extLst>
      <p:ext uri="{BB962C8B-B14F-4D97-AF65-F5344CB8AC3E}">
        <p14:creationId xmlns:p14="http://schemas.microsoft.com/office/powerpoint/2010/main" val="4183300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kumimoji="1" lang="ja-JP" altLang="en-US" sz="4400" dirty="0"/>
              <a:t>各ネットショップにはこのようにアウトレット品や値下げ品のカテゴリーは必ずありますので、よく探してみてください。</a:t>
            </a:r>
          </a:p>
        </p:txBody>
      </p:sp>
    </p:spTree>
    <p:extLst>
      <p:ext uri="{BB962C8B-B14F-4D97-AF65-F5344CB8AC3E}">
        <p14:creationId xmlns:p14="http://schemas.microsoft.com/office/powerpoint/2010/main" val="85358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②</a:t>
            </a:r>
            <a:r>
              <a:rPr kumimoji="1" lang="en-US" altLang="ja-JP" dirty="0"/>
              <a:t>Amazon</a:t>
            </a:r>
            <a:r>
              <a:rPr kumimoji="1" lang="ja-JP" altLang="en-US" dirty="0"/>
              <a:t>定価越えリサーチ</a:t>
            </a:r>
          </a:p>
        </p:txBody>
      </p:sp>
      <p:sp>
        <p:nvSpPr>
          <p:cNvPr id="3" name="コンテンツ プレースホルダー 2"/>
          <p:cNvSpPr>
            <a:spLocks noGrp="1"/>
          </p:cNvSpPr>
          <p:nvPr>
            <p:ph idx="1"/>
          </p:nvPr>
        </p:nvSpPr>
        <p:spPr/>
        <p:txBody>
          <a:bodyPr>
            <a:normAutofit/>
          </a:bodyPr>
          <a:lstStyle/>
          <a:p>
            <a:r>
              <a:rPr kumimoji="1" lang="en-US" altLang="ja-JP" sz="3600" dirty="0"/>
              <a:t>Amazon</a:t>
            </a:r>
            <a:r>
              <a:rPr kumimoji="1" lang="ja-JP" altLang="en-US" sz="3600" dirty="0"/>
              <a:t>上で定価よりも高い商品をあらかじめ見つけておいて、ネットショップや店舗仕入れの時に目利きがしやすくなる手法。</a:t>
            </a:r>
          </a:p>
        </p:txBody>
      </p:sp>
    </p:spTree>
    <p:extLst>
      <p:ext uri="{BB962C8B-B14F-4D97-AF65-F5344CB8AC3E}">
        <p14:creationId xmlns:p14="http://schemas.microsoft.com/office/powerpoint/2010/main" val="176169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Amazon</a:t>
            </a:r>
            <a:r>
              <a:rPr kumimoji="1" lang="ja-JP" altLang="en-US" dirty="0"/>
              <a:t>購入者ページ</a:t>
            </a:r>
          </a:p>
        </p:txBody>
      </p:sp>
      <p:sp>
        <p:nvSpPr>
          <p:cNvPr id="3" name="コンテンツ プレースホルダー 2"/>
          <p:cNvSpPr>
            <a:spLocks noGrp="1"/>
          </p:cNvSpPr>
          <p:nvPr>
            <p:ph idx="1"/>
          </p:nvPr>
        </p:nvSpPr>
        <p:spPr/>
        <p:txBody>
          <a:bodyPr>
            <a:normAutofit/>
          </a:bodyPr>
          <a:lstStyle/>
          <a:p>
            <a:r>
              <a:rPr kumimoji="1" lang="ja-JP" altLang="en-US" sz="4000" dirty="0"/>
              <a:t>カテゴリーを選ぶ。</a:t>
            </a:r>
            <a:endParaRPr kumimoji="1" lang="en-US" altLang="ja-JP" sz="4000" dirty="0"/>
          </a:p>
          <a:p>
            <a:pPr marL="82296" indent="0">
              <a:buNone/>
            </a:pPr>
            <a:r>
              <a:rPr lang="ja-JP" altLang="en-US" sz="4000" dirty="0"/>
              <a:t>　</a:t>
            </a:r>
            <a:r>
              <a:rPr kumimoji="1" lang="en-US" altLang="ja-JP" sz="4000" dirty="0"/>
              <a:t>(</a:t>
            </a:r>
            <a:r>
              <a:rPr kumimoji="1" lang="ja-JP" altLang="en-US" sz="4000" dirty="0"/>
              <a:t>例：家電</a:t>
            </a:r>
            <a:r>
              <a:rPr kumimoji="1" lang="en-US" altLang="ja-JP" sz="4000" dirty="0"/>
              <a:t>&amp;</a:t>
            </a:r>
            <a:r>
              <a:rPr kumimoji="1" lang="ja-JP" altLang="en-US" sz="4000" dirty="0"/>
              <a:t>カメラ</a:t>
            </a:r>
            <a:r>
              <a:rPr kumimoji="1" lang="en-US" altLang="ja-JP" sz="4000" dirty="0"/>
              <a:t>)</a:t>
            </a:r>
          </a:p>
          <a:p>
            <a:r>
              <a:rPr lang="ja-JP" altLang="en-US" sz="4000" dirty="0"/>
              <a:t>検索欄を空欄にしたまま虫眼鏡ボタンを押す。</a:t>
            </a:r>
            <a:endParaRPr lang="en-US" altLang="ja-JP" sz="4000" dirty="0"/>
          </a:p>
          <a:p>
            <a:r>
              <a:rPr kumimoji="1" lang="ja-JP" altLang="en-US" sz="4000" dirty="0"/>
              <a:t>自分が調べたい商品の種類を選択する。</a:t>
            </a:r>
            <a:endParaRPr kumimoji="1" lang="en-US" altLang="ja-JP" sz="4000" dirty="0"/>
          </a:p>
          <a:p>
            <a:pPr marL="82296" indent="0">
              <a:buNone/>
            </a:pPr>
            <a:r>
              <a:rPr lang="ja-JP" altLang="en-US" sz="4000" dirty="0"/>
              <a:t>　</a:t>
            </a:r>
            <a:r>
              <a:rPr lang="en-US" altLang="ja-JP" sz="4000" dirty="0"/>
              <a:t>(</a:t>
            </a:r>
            <a:r>
              <a:rPr lang="ja-JP" altLang="en-US" sz="4000" dirty="0"/>
              <a:t>例：ボイスレコーダー</a:t>
            </a:r>
            <a:r>
              <a:rPr lang="en-US" altLang="ja-JP" sz="4000" dirty="0"/>
              <a:t>)</a:t>
            </a:r>
            <a:endParaRPr kumimoji="1" lang="en-US" altLang="ja-JP" sz="4000" dirty="0"/>
          </a:p>
        </p:txBody>
      </p:sp>
    </p:spTree>
    <p:extLst>
      <p:ext uri="{BB962C8B-B14F-4D97-AF65-F5344CB8AC3E}">
        <p14:creationId xmlns:p14="http://schemas.microsoft.com/office/powerpoint/2010/main" val="133513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5608" y="332656"/>
            <a:ext cx="7498080" cy="5915744"/>
          </a:xfrm>
        </p:spPr>
        <p:txBody>
          <a:bodyPr>
            <a:normAutofit/>
          </a:bodyPr>
          <a:lstStyle/>
          <a:p>
            <a:r>
              <a:rPr kumimoji="1" lang="ja-JP" altLang="en-US" dirty="0"/>
              <a:t>魔法のワード「</a:t>
            </a:r>
            <a:r>
              <a:rPr lang="en-US" altLang="ja-JP" dirty="0"/>
              <a:t>&amp;</a:t>
            </a:r>
            <a:r>
              <a:rPr lang="en-US" altLang="ja-JP" dirty="0" err="1"/>
              <a:t>pct</a:t>
            </a:r>
            <a:r>
              <a:rPr lang="en-US" altLang="ja-JP" dirty="0"/>
              <a:t>-off=-0</a:t>
            </a:r>
            <a:r>
              <a:rPr kumimoji="1" lang="ja-JP" altLang="en-US" dirty="0"/>
              <a:t>」を</a:t>
            </a:r>
            <a:r>
              <a:rPr kumimoji="1" lang="en-US" altLang="ja-JP" dirty="0"/>
              <a:t>URL</a:t>
            </a:r>
            <a:r>
              <a:rPr kumimoji="1" lang="ja-JP" altLang="en-US" dirty="0"/>
              <a:t>末尾に入力する！</a:t>
            </a:r>
            <a:r>
              <a:rPr kumimoji="1" lang="en-US" altLang="ja-JP" dirty="0"/>
              <a:t>(</a:t>
            </a:r>
            <a:r>
              <a:rPr kumimoji="1" lang="ja-JP" altLang="en-US" dirty="0"/>
              <a:t>これは定価から</a:t>
            </a:r>
            <a:r>
              <a:rPr kumimoji="1" lang="en-US" altLang="ja-JP" dirty="0"/>
              <a:t>0</a:t>
            </a:r>
            <a:r>
              <a:rPr kumimoji="1" lang="ja-JP" altLang="en-US" dirty="0"/>
              <a:t>％引き商品を探すという意味のワード</a:t>
            </a:r>
            <a:r>
              <a:rPr kumimoji="1" lang="en-US" altLang="ja-JP" dirty="0"/>
              <a:t>)</a:t>
            </a:r>
          </a:p>
          <a:p>
            <a:r>
              <a:rPr kumimoji="1" lang="ja-JP" altLang="en-US" dirty="0"/>
              <a:t>その後、「並べ替え」⇒「価格の高い順」</a:t>
            </a:r>
            <a:r>
              <a:rPr kumimoji="1" lang="en-US" altLang="ja-JP" dirty="0"/>
              <a:t>or</a:t>
            </a:r>
            <a:r>
              <a:rPr kumimoji="1" lang="ja-JP" altLang="en-US" dirty="0"/>
              <a:t>「レビューの評価順」にする。</a:t>
            </a:r>
            <a:endParaRPr kumimoji="1" lang="en-US" altLang="ja-JP" dirty="0"/>
          </a:p>
          <a:p>
            <a:r>
              <a:rPr kumimoji="1" lang="ja-JP" altLang="en-US" dirty="0"/>
              <a:t>さらに「レビュー」の欄で「★１以上」を選択。</a:t>
            </a:r>
            <a:endParaRPr kumimoji="1" lang="en-US" altLang="ja-JP" dirty="0"/>
          </a:p>
          <a:p>
            <a:r>
              <a:rPr lang="ja-JP" altLang="en-US" dirty="0"/>
              <a:t>この状態で商品に「</a:t>
            </a:r>
            <a:r>
              <a:rPr lang="en-US" altLang="ja-JP" dirty="0"/>
              <a:t>prime</a:t>
            </a:r>
            <a:r>
              <a:rPr lang="ja-JP" altLang="en-US" dirty="0"/>
              <a:t>」マークがついていなくて「</a:t>
            </a:r>
            <a:r>
              <a:rPr lang="en-US" altLang="ja-JP" strike="sngStrike" dirty="0"/>
              <a:t>\1,000-</a:t>
            </a:r>
            <a:r>
              <a:rPr lang="ja-JP" altLang="en-US" dirty="0"/>
              <a:t>」と取り消し線がついていない商品が定価越え</a:t>
            </a:r>
            <a:r>
              <a:rPr lang="en-US" altLang="ja-JP" dirty="0"/>
              <a:t>+</a:t>
            </a:r>
            <a:r>
              <a:rPr lang="ja-JP" altLang="en-US" dirty="0"/>
              <a:t>売れている可能性が高い商品となります。</a:t>
            </a:r>
            <a:endParaRPr kumimoji="1" lang="ja-JP" altLang="en-US" dirty="0"/>
          </a:p>
        </p:txBody>
      </p:sp>
    </p:spTree>
    <p:extLst>
      <p:ext uri="{BB962C8B-B14F-4D97-AF65-F5344CB8AC3E}">
        <p14:creationId xmlns:p14="http://schemas.microsoft.com/office/powerpoint/2010/main" val="81211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a:t>
            </a:r>
            <a:r>
              <a:rPr kumimoji="1" lang="en-US" altLang="ja-JP" dirty="0"/>
              <a:t>&amp;</a:t>
            </a:r>
            <a:r>
              <a:rPr kumimoji="1" lang="en-US" altLang="ja-JP" dirty="0" err="1"/>
              <a:t>pct</a:t>
            </a:r>
            <a:r>
              <a:rPr kumimoji="1" lang="en-US" altLang="ja-JP" dirty="0"/>
              <a:t>-off=-0</a:t>
            </a:r>
            <a:r>
              <a:rPr kumimoji="1" lang="ja-JP" altLang="en-US" dirty="0"/>
              <a:t>」を入力する位置</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802268"/>
            <a:ext cx="7499350" cy="4091664"/>
          </a:xfrm>
        </p:spPr>
      </p:pic>
      <p:cxnSp>
        <p:nvCxnSpPr>
          <p:cNvPr id="6" name="直線矢印コネクタ 5"/>
          <p:cNvCxnSpPr/>
          <p:nvPr/>
        </p:nvCxnSpPr>
        <p:spPr>
          <a:xfrm flipV="1">
            <a:off x="7164288" y="2132856"/>
            <a:ext cx="1368152" cy="15841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084168" y="3720193"/>
            <a:ext cx="2304256" cy="584775"/>
          </a:xfrm>
          <a:prstGeom prst="rect">
            <a:avLst/>
          </a:prstGeom>
          <a:solidFill>
            <a:srgbClr val="FFFF00"/>
          </a:solidFill>
        </p:spPr>
        <p:txBody>
          <a:bodyPr wrap="square" rtlCol="0">
            <a:spAutoFit/>
          </a:bodyPr>
          <a:lstStyle/>
          <a:p>
            <a:r>
              <a:rPr kumimoji="1" lang="ja-JP" altLang="en-US" sz="3200" dirty="0">
                <a:solidFill>
                  <a:srgbClr val="FF0000"/>
                </a:solidFill>
              </a:rPr>
              <a:t>ココです！</a:t>
            </a:r>
          </a:p>
        </p:txBody>
      </p:sp>
    </p:spTree>
    <p:extLst>
      <p:ext uri="{BB962C8B-B14F-4D97-AF65-F5344CB8AC3E}">
        <p14:creationId xmlns:p14="http://schemas.microsoft.com/office/powerpoint/2010/main" val="381733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打消し線なし</a:t>
            </a:r>
            <a:r>
              <a:rPr kumimoji="1" lang="en-US" altLang="ja-JP" dirty="0"/>
              <a:t>+prime</a:t>
            </a:r>
            <a:r>
              <a:rPr kumimoji="1" lang="ja-JP" altLang="en-US" dirty="0"/>
              <a:t>なし商品</a:t>
            </a:r>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8" b="33111"/>
          <a:stretch/>
        </p:blipFill>
        <p:spPr>
          <a:xfrm>
            <a:off x="179512" y="1916832"/>
            <a:ext cx="8875117" cy="3345247"/>
          </a:xfrm>
        </p:spPr>
      </p:pic>
      <p:sp>
        <p:nvSpPr>
          <p:cNvPr id="5" name="テキスト ボックス 4"/>
          <p:cNvSpPr txBox="1"/>
          <p:nvPr/>
        </p:nvSpPr>
        <p:spPr>
          <a:xfrm>
            <a:off x="3419872" y="5661248"/>
            <a:ext cx="2232248" cy="584775"/>
          </a:xfrm>
          <a:prstGeom prst="rect">
            <a:avLst/>
          </a:prstGeom>
          <a:solidFill>
            <a:srgbClr val="FFFF00"/>
          </a:solidFill>
          <a:ln>
            <a:solidFill>
              <a:srgbClr val="FF0000"/>
            </a:solidFill>
          </a:ln>
        </p:spPr>
        <p:txBody>
          <a:bodyPr wrap="square" rtlCol="0">
            <a:spAutoFit/>
          </a:bodyPr>
          <a:lstStyle/>
          <a:p>
            <a:r>
              <a:rPr lang="ja-JP" altLang="en-US" sz="3200" dirty="0">
                <a:solidFill>
                  <a:srgbClr val="FF0000"/>
                </a:solidFill>
              </a:rPr>
              <a:t>これです！</a:t>
            </a:r>
            <a:endParaRPr kumimoji="1" lang="ja-JP" altLang="en-US" sz="3200" dirty="0">
              <a:solidFill>
                <a:srgbClr val="FF0000"/>
              </a:solidFill>
            </a:endParaRPr>
          </a:p>
        </p:txBody>
      </p:sp>
      <p:cxnSp>
        <p:nvCxnSpPr>
          <p:cNvPr id="7" name="直線矢印コネクタ 6"/>
          <p:cNvCxnSpPr>
            <a:stCxn id="5" idx="3"/>
          </p:cNvCxnSpPr>
          <p:nvPr/>
        </p:nvCxnSpPr>
        <p:spPr>
          <a:xfrm flipV="1">
            <a:off x="5652120" y="4581128"/>
            <a:ext cx="1656184" cy="13725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5" idx="1"/>
          </p:cNvCxnSpPr>
          <p:nvPr/>
        </p:nvCxnSpPr>
        <p:spPr>
          <a:xfrm flipH="1" flipV="1">
            <a:off x="2411760" y="4797152"/>
            <a:ext cx="1008112" cy="11564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84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③試供品リサーチ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その名の通り試供品を申請して、</a:t>
            </a:r>
            <a:r>
              <a:rPr kumimoji="1" lang="en-US" altLang="ja-JP" dirty="0"/>
              <a:t>Amazon</a:t>
            </a:r>
            <a:r>
              <a:rPr kumimoji="1" lang="ja-JP" altLang="en-US" dirty="0"/>
              <a:t>に出品することで利益を得る方法です。</a:t>
            </a:r>
            <a:endParaRPr kumimoji="1"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780928"/>
            <a:ext cx="3448050" cy="3810000"/>
          </a:xfrm>
          <a:prstGeom prst="rect">
            <a:avLst/>
          </a:prstGeom>
        </p:spPr>
      </p:pic>
    </p:spTree>
    <p:extLst>
      <p:ext uri="{BB962C8B-B14F-4D97-AF65-F5344CB8AC3E}">
        <p14:creationId xmlns:p14="http://schemas.microsoft.com/office/powerpoint/2010/main" val="285296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検索</a:t>
            </a:r>
          </a:p>
        </p:txBody>
      </p:sp>
      <p:sp>
        <p:nvSpPr>
          <p:cNvPr id="3" name="コンテンツ プレースホルダー 2"/>
          <p:cNvSpPr>
            <a:spLocks noGrp="1"/>
          </p:cNvSpPr>
          <p:nvPr>
            <p:ph idx="1"/>
          </p:nvPr>
        </p:nvSpPr>
        <p:spPr/>
        <p:txBody>
          <a:bodyPr/>
          <a:lstStyle/>
          <a:p>
            <a:r>
              <a:rPr kumimoji="1" lang="en-US" altLang="ja-JP" dirty="0"/>
              <a:t>Google</a:t>
            </a:r>
            <a:r>
              <a:rPr kumimoji="1" lang="ja-JP" altLang="en-US" dirty="0"/>
              <a:t>や</a:t>
            </a:r>
            <a:r>
              <a:rPr kumimoji="1" lang="en-US" altLang="ja-JP" dirty="0"/>
              <a:t>Yahoo!</a:t>
            </a:r>
            <a:r>
              <a:rPr lang="ja-JP" altLang="en-US" dirty="0"/>
              <a:t>の検索画面で「初回　お試し」や「初回無料　商品カテゴリー</a:t>
            </a:r>
            <a:r>
              <a:rPr lang="en-US" altLang="ja-JP" dirty="0"/>
              <a:t>(</a:t>
            </a:r>
            <a:r>
              <a:rPr lang="ja-JP" altLang="en-US" dirty="0"/>
              <a:t>サプリメント等</a:t>
            </a:r>
            <a:r>
              <a:rPr lang="en-US" altLang="ja-JP" dirty="0"/>
              <a:t>)</a:t>
            </a:r>
            <a:r>
              <a:rPr lang="ja-JP" altLang="en-US" dirty="0"/>
              <a:t>」と検索します。</a:t>
            </a:r>
            <a:endParaRPr lang="en-US" altLang="ja-JP" dirty="0"/>
          </a:p>
          <a:p>
            <a:endParaRPr kumimoji="1" lang="ja-JP" altLang="en-US" dirty="0"/>
          </a:p>
        </p:txBody>
      </p:sp>
    </p:spTree>
    <p:extLst>
      <p:ext uri="{BB962C8B-B14F-4D97-AF65-F5344CB8AC3E}">
        <p14:creationId xmlns:p14="http://schemas.microsoft.com/office/powerpoint/2010/main" val="348377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こんなページを見つけて下さい。</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27" y="1484784"/>
            <a:ext cx="9114774"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86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仕入れの判断基準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解約の条件</a:t>
            </a:r>
            <a:r>
              <a:rPr kumimoji="1" lang="en-US" altLang="ja-JP" dirty="0"/>
              <a:t>(</a:t>
            </a:r>
            <a:r>
              <a:rPr kumimoji="1" lang="ja-JP" altLang="en-US" dirty="0"/>
              <a:t>初月で可能か、要三か月継続など</a:t>
            </a:r>
            <a:r>
              <a:rPr kumimoji="1" lang="en-US" altLang="ja-JP" dirty="0"/>
              <a:t>)</a:t>
            </a:r>
          </a:p>
          <a:p>
            <a:r>
              <a:rPr kumimoji="1" lang="ja-JP" altLang="en-US" dirty="0"/>
              <a:t>配送料</a:t>
            </a:r>
            <a:r>
              <a:rPr kumimoji="1" lang="en-US" altLang="ja-JP" dirty="0"/>
              <a:t>(</a:t>
            </a:r>
            <a:r>
              <a:rPr kumimoji="1" lang="ja-JP" altLang="en-US" dirty="0"/>
              <a:t>初月のみ有料など</a:t>
            </a:r>
            <a:r>
              <a:rPr kumimoji="1" lang="en-US" altLang="ja-JP" dirty="0"/>
              <a:t>)</a:t>
            </a:r>
          </a:p>
          <a:p>
            <a:r>
              <a:rPr kumimoji="1" lang="ja-JP" altLang="en-US" dirty="0"/>
              <a:t>通常仕入れと同じくモノレートで確認。</a:t>
            </a:r>
            <a:endParaRPr kumimoji="1" lang="en-US" altLang="ja-JP" dirty="0"/>
          </a:p>
          <a:p>
            <a:endParaRPr kumimoji="1" lang="ja-JP" altLang="en-US" dirty="0"/>
          </a:p>
        </p:txBody>
      </p:sp>
    </p:spTree>
    <p:extLst>
      <p:ext uri="{BB962C8B-B14F-4D97-AF65-F5344CB8AC3E}">
        <p14:creationId xmlns:p14="http://schemas.microsoft.com/office/powerpoint/2010/main" val="8323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デメリット</a:t>
            </a:r>
          </a:p>
        </p:txBody>
      </p:sp>
      <p:sp>
        <p:nvSpPr>
          <p:cNvPr id="3" name="コンテンツ プレースホルダー 2"/>
          <p:cNvSpPr>
            <a:spLocks noGrp="1"/>
          </p:cNvSpPr>
          <p:nvPr>
            <p:ph idx="1"/>
          </p:nvPr>
        </p:nvSpPr>
        <p:spPr/>
        <p:txBody>
          <a:bodyPr/>
          <a:lstStyle/>
          <a:p>
            <a:r>
              <a:rPr kumimoji="1" lang="ja-JP" altLang="en-US" dirty="0"/>
              <a:t>人と会</a:t>
            </a:r>
            <a:r>
              <a:rPr lang="ja-JP" altLang="en-US" dirty="0"/>
              <a:t>う機会が無くなる</a:t>
            </a:r>
            <a:endParaRPr lang="en-US" altLang="ja-JP" dirty="0"/>
          </a:p>
          <a:p>
            <a:r>
              <a:rPr kumimoji="1" lang="ja-JP" altLang="en-US" dirty="0"/>
              <a:t>利益率が低め</a:t>
            </a:r>
            <a:endParaRPr kumimoji="1" lang="en-US" altLang="ja-JP" dirty="0"/>
          </a:p>
          <a:p>
            <a:r>
              <a:rPr kumimoji="1" lang="ja-JP" altLang="en-US" dirty="0"/>
              <a:t>商品点数が多すぎるので探すのが大変</a:t>
            </a:r>
          </a:p>
        </p:txBody>
      </p:sp>
    </p:spTree>
    <p:extLst>
      <p:ext uri="{BB962C8B-B14F-4D97-AF65-F5344CB8AC3E}">
        <p14:creationId xmlns:p14="http://schemas.microsoft.com/office/powerpoint/2010/main" val="32776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8100392" cy="2002234"/>
          </a:xfrm>
        </p:spPr>
        <p:txBody>
          <a:bodyPr>
            <a:normAutofit fontScale="90000"/>
          </a:bodyPr>
          <a:lstStyle/>
          <a:p>
            <a:r>
              <a:rPr lang="ja-JP" altLang="en-US" dirty="0"/>
              <a:t>想定売価　　 ：</a:t>
            </a:r>
            <a:r>
              <a:rPr lang="en-US" altLang="ja-JP" dirty="0"/>
              <a:t>3200</a:t>
            </a:r>
            <a:r>
              <a:rPr lang="ja-JP" altLang="en-US" dirty="0"/>
              <a:t>円</a:t>
            </a:r>
            <a:br>
              <a:rPr lang="en-US" altLang="ja-JP" dirty="0"/>
            </a:br>
            <a:r>
              <a:rPr lang="en-US" altLang="ja-JP" dirty="0"/>
              <a:t>Amazon</a:t>
            </a:r>
            <a:r>
              <a:rPr lang="ja-JP" altLang="en-US" dirty="0"/>
              <a:t>手数料：</a:t>
            </a:r>
            <a:r>
              <a:rPr lang="en-US" altLang="ja-JP" dirty="0"/>
              <a:t>654</a:t>
            </a:r>
            <a:r>
              <a:rPr lang="ja-JP" altLang="en-US" dirty="0"/>
              <a:t>円</a:t>
            </a:r>
            <a:br>
              <a:rPr lang="en-US" altLang="ja-JP" dirty="0"/>
            </a:br>
            <a:r>
              <a:rPr lang="ja-JP" altLang="en-US" dirty="0"/>
              <a:t>仕入れ値　　 ：</a:t>
            </a:r>
            <a:r>
              <a:rPr lang="en-US" altLang="ja-JP" dirty="0"/>
              <a:t>1080</a:t>
            </a:r>
            <a:r>
              <a:rPr lang="ja-JP" altLang="en-US" dirty="0"/>
              <a:t>円</a:t>
            </a:r>
            <a:br>
              <a:rPr lang="en-US" altLang="ja-JP" dirty="0"/>
            </a:br>
            <a:r>
              <a:rPr lang="ja-JP" altLang="en-US" dirty="0"/>
              <a:t>純利益　　　 ：</a:t>
            </a:r>
            <a:r>
              <a:rPr lang="en-US" altLang="ja-JP" dirty="0">
                <a:solidFill>
                  <a:srgbClr val="FF0000"/>
                </a:solidFill>
              </a:rPr>
              <a:t>1466</a:t>
            </a:r>
            <a:r>
              <a:rPr lang="ja-JP" altLang="en-US" dirty="0">
                <a:solidFill>
                  <a:srgbClr val="FF0000"/>
                </a:solidFill>
              </a:rPr>
              <a:t>円</a:t>
            </a:r>
            <a:r>
              <a:rPr lang="en-US" altLang="ja-JP" dirty="0">
                <a:solidFill>
                  <a:srgbClr val="FF0000"/>
                </a:solidFill>
              </a:rPr>
              <a:t>(</a:t>
            </a:r>
            <a:r>
              <a:rPr lang="ja-JP" altLang="en-US" dirty="0">
                <a:solidFill>
                  <a:srgbClr val="FF0000"/>
                </a:solidFill>
              </a:rPr>
              <a:t>利益率</a:t>
            </a:r>
            <a:r>
              <a:rPr lang="en-US" altLang="ja-JP" dirty="0">
                <a:solidFill>
                  <a:srgbClr val="FF0000"/>
                </a:solidFill>
              </a:rPr>
              <a:t>46</a:t>
            </a:r>
            <a:r>
              <a:rPr lang="ja-JP" altLang="en-US" dirty="0">
                <a:solidFill>
                  <a:srgbClr val="FF0000"/>
                </a:solidFill>
              </a:rPr>
              <a:t>％</a:t>
            </a:r>
            <a:r>
              <a:rPr lang="en-US" altLang="ja-JP" dirty="0">
                <a:solidFill>
                  <a:srgbClr val="FF0000"/>
                </a:solidFill>
              </a:rPr>
              <a:t>)</a:t>
            </a:r>
            <a:endParaRPr kumimoji="1" lang="ja-JP" altLang="en-US" dirty="0">
              <a:solidFill>
                <a:srgbClr val="FF0000"/>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49" y="2636912"/>
            <a:ext cx="9065985" cy="4176464"/>
          </a:xfrm>
        </p:spPr>
      </p:pic>
    </p:spTree>
    <p:extLst>
      <p:ext uri="{BB962C8B-B14F-4D97-AF65-F5344CB8AC3E}">
        <p14:creationId xmlns:p14="http://schemas.microsoft.com/office/powerpoint/2010/main" val="205787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こういった商品はゴロゴロありますので、しっかりリサーチしていきましょう！</a:t>
            </a:r>
          </a:p>
        </p:txBody>
      </p:sp>
    </p:spTree>
    <p:extLst>
      <p:ext uri="{BB962C8B-B14F-4D97-AF65-F5344CB8AC3E}">
        <p14:creationId xmlns:p14="http://schemas.microsoft.com/office/powerpoint/2010/main" val="2857643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④過去横断リサーチ</a:t>
            </a:r>
          </a:p>
        </p:txBody>
      </p:sp>
      <p:sp>
        <p:nvSpPr>
          <p:cNvPr id="3" name="コンテンツ プレースホルダー 2"/>
          <p:cNvSpPr>
            <a:spLocks noGrp="1"/>
          </p:cNvSpPr>
          <p:nvPr>
            <p:ph idx="1"/>
          </p:nvPr>
        </p:nvSpPr>
        <p:spPr/>
        <p:txBody>
          <a:bodyPr/>
          <a:lstStyle/>
          <a:p>
            <a:r>
              <a:rPr kumimoji="1" lang="ja-JP" altLang="en-US" dirty="0"/>
              <a:t>自分のこれまでの販売履歴を電脳リサーチしてみる手法です。</a:t>
            </a:r>
            <a:endParaRPr kumimoji="1" lang="en-US" altLang="ja-JP" dirty="0"/>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571750"/>
            <a:ext cx="3467100" cy="4286250"/>
          </a:xfrm>
          <a:prstGeom prst="rect">
            <a:avLst/>
          </a:prstGeom>
        </p:spPr>
      </p:pic>
    </p:spTree>
    <p:extLst>
      <p:ext uri="{BB962C8B-B14F-4D97-AF65-F5344CB8AC3E}">
        <p14:creationId xmlns:p14="http://schemas.microsoft.com/office/powerpoint/2010/main" val="288521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セラ</a:t>
            </a:r>
            <a:r>
              <a:rPr kumimoji="1" lang="en-US" altLang="ja-JP" dirty="0"/>
              <a:t>―</a:t>
            </a:r>
            <a:r>
              <a:rPr kumimoji="1" lang="ja-JP" altLang="en-US" dirty="0"/>
              <a:t>セントラルのページ</a:t>
            </a:r>
          </a:p>
        </p:txBody>
      </p:sp>
      <p:sp>
        <p:nvSpPr>
          <p:cNvPr id="3" name="コンテンツ プレースホルダー 2"/>
          <p:cNvSpPr>
            <a:spLocks noGrp="1"/>
          </p:cNvSpPr>
          <p:nvPr>
            <p:ph idx="1"/>
          </p:nvPr>
        </p:nvSpPr>
        <p:spPr/>
        <p:txBody>
          <a:bodyPr/>
          <a:lstStyle/>
          <a:p>
            <a:r>
              <a:rPr kumimoji="1" lang="ja-JP" altLang="en-US" dirty="0"/>
              <a:t>「在庫管理」</a:t>
            </a:r>
            <a:r>
              <a:rPr kumimoji="1" lang="en-US" altLang="ja-JP" dirty="0"/>
              <a:t>or</a:t>
            </a:r>
            <a:r>
              <a:rPr kumimoji="1" lang="ja-JP" altLang="en-US" dirty="0"/>
              <a:t>「</a:t>
            </a:r>
            <a:r>
              <a:rPr kumimoji="1" lang="en-US" altLang="ja-JP" dirty="0"/>
              <a:t>FBA</a:t>
            </a:r>
            <a:r>
              <a:rPr kumimoji="1" lang="ja-JP" altLang="en-US" dirty="0"/>
              <a:t>在庫管理」で商品を登録</a:t>
            </a:r>
            <a:r>
              <a:rPr lang="ja-JP" altLang="en-US" dirty="0"/>
              <a:t>日付の古い順に並べます。</a:t>
            </a:r>
            <a:endParaRPr lang="en-US" altLang="ja-JP" dirty="0"/>
          </a:p>
          <a:p>
            <a:r>
              <a:rPr lang="ja-JP" altLang="en-US" dirty="0"/>
              <a:t>登録日が古い商品にカーソルを合わせる。</a:t>
            </a:r>
            <a:endParaRPr lang="en-US" altLang="ja-JP" dirty="0"/>
          </a:p>
          <a:p>
            <a:r>
              <a:rPr lang="en-US" altLang="ja-JP" dirty="0" err="1"/>
              <a:t>Keepa</a:t>
            </a:r>
            <a:r>
              <a:rPr lang="ja-JP" altLang="en-US" dirty="0"/>
              <a:t>のグラフで</a:t>
            </a:r>
            <a:r>
              <a:rPr lang="en-US" altLang="ja-JP" dirty="0"/>
              <a:t>Amazon</a:t>
            </a:r>
            <a:r>
              <a:rPr lang="ja-JP" altLang="en-US" dirty="0"/>
              <a:t>在庫のないものを大雑把に調べる。</a:t>
            </a:r>
            <a:endParaRPr lang="en-US" altLang="ja-JP" dirty="0"/>
          </a:p>
          <a:p>
            <a:r>
              <a:rPr lang="en-US" altLang="ja-JP" dirty="0"/>
              <a:t>Amazon</a:t>
            </a:r>
            <a:r>
              <a:rPr lang="ja-JP" altLang="en-US" dirty="0"/>
              <a:t>在庫のないものを見つけたら、他のネットショップ</a:t>
            </a:r>
            <a:r>
              <a:rPr lang="en-US" altLang="ja-JP" dirty="0"/>
              <a:t>(Yahoo!</a:t>
            </a:r>
            <a:r>
              <a:rPr lang="ja-JP" altLang="en-US" dirty="0"/>
              <a:t>や楽天</a:t>
            </a:r>
            <a:r>
              <a:rPr lang="en-US" altLang="ja-JP" dirty="0"/>
              <a:t>)</a:t>
            </a:r>
            <a:r>
              <a:rPr lang="ja-JP" altLang="en-US" dirty="0"/>
              <a:t>で調べてみる。</a:t>
            </a:r>
            <a:endParaRPr lang="en-US" altLang="ja-JP" dirty="0"/>
          </a:p>
        </p:txBody>
      </p:sp>
    </p:spTree>
    <p:extLst>
      <p:ext uri="{BB962C8B-B14F-4D97-AF65-F5344CB8AC3E}">
        <p14:creationId xmlns:p14="http://schemas.microsoft.com/office/powerpoint/2010/main" val="193661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もしも、定価越えをしている商品を見つけたら</a:t>
            </a:r>
            <a:r>
              <a:rPr kumimoji="1" lang="en-US" altLang="ja-JP" dirty="0"/>
              <a:t>Amazon</a:t>
            </a:r>
            <a:r>
              <a:rPr kumimoji="1" lang="ja-JP" altLang="en-US" dirty="0"/>
              <a:t>購入者ページで「ほしい物リスト」に登録していく。</a:t>
            </a:r>
          </a:p>
        </p:txBody>
      </p:sp>
    </p:spTree>
    <p:extLst>
      <p:ext uri="{BB962C8B-B14F-4D97-AF65-F5344CB8AC3E}">
        <p14:creationId xmlns:p14="http://schemas.microsoft.com/office/powerpoint/2010/main" val="1942775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⑤資産構築リサーチ</a:t>
            </a:r>
          </a:p>
        </p:txBody>
      </p:sp>
      <p:sp>
        <p:nvSpPr>
          <p:cNvPr id="3" name="コンテンツ プレースホルダー 2"/>
          <p:cNvSpPr>
            <a:spLocks noGrp="1"/>
          </p:cNvSpPr>
          <p:nvPr>
            <p:ph idx="1"/>
          </p:nvPr>
        </p:nvSpPr>
        <p:spPr/>
        <p:txBody>
          <a:bodyPr/>
          <a:lstStyle/>
          <a:p>
            <a:r>
              <a:rPr lang="ja-JP" altLang="en-US" dirty="0"/>
              <a:t>継続的にリピート仕入れできる商品をリスト化する。</a:t>
            </a:r>
            <a:endParaRPr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243" y="2636912"/>
            <a:ext cx="3314700" cy="3810000"/>
          </a:xfrm>
          <a:prstGeom prst="rect">
            <a:avLst/>
          </a:prstGeom>
        </p:spPr>
      </p:pic>
    </p:spTree>
    <p:extLst>
      <p:ext uri="{BB962C8B-B14F-4D97-AF65-F5344CB8AC3E}">
        <p14:creationId xmlns:p14="http://schemas.microsoft.com/office/powerpoint/2010/main" val="196875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ブックオフオンライン</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9" y="1179512"/>
            <a:ext cx="8636819" cy="5633864"/>
          </a:xfrm>
        </p:spPr>
      </p:pic>
    </p:spTree>
    <p:extLst>
      <p:ext uri="{BB962C8B-B14F-4D97-AF65-F5344CB8AC3E}">
        <p14:creationId xmlns:p14="http://schemas.microsoft.com/office/powerpoint/2010/main" val="282287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アカウント登録しましょう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ここで登録するアドレスは捨てアドレスではなく、すぐに確認できるメールアドレスにしましょう！</a:t>
            </a:r>
            <a:endParaRPr kumimoji="1" lang="en-US" altLang="ja-JP" dirty="0"/>
          </a:p>
          <a:p>
            <a:r>
              <a:rPr lang="ja-JP" altLang="en-US" dirty="0"/>
              <a:t>プライベートのアドレスとは混同しない方がいいです！</a:t>
            </a:r>
            <a:endParaRPr kumimoji="1" lang="ja-JP" altLang="en-US" dirty="0"/>
          </a:p>
        </p:txBody>
      </p:sp>
    </p:spTree>
    <p:extLst>
      <p:ext uri="{BB962C8B-B14F-4D97-AF65-F5344CB8AC3E}">
        <p14:creationId xmlns:p14="http://schemas.microsoft.com/office/powerpoint/2010/main" val="271339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まずは</a:t>
            </a:r>
            <a:r>
              <a:rPr kumimoji="1" lang="en-US" altLang="ja-JP" dirty="0"/>
              <a:t>Amazon</a:t>
            </a:r>
            <a:r>
              <a:rPr kumimoji="1" lang="ja-JP" altLang="en-US" dirty="0"/>
              <a:t>購入者ページへ</a:t>
            </a:r>
          </a:p>
        </p:txBody>
      </p:sp>
      <p:sp>
        <p:nvSpPr>
          <p:cNvPr id="3" name="コンテンツ プレースホルダー 2"/>
          <p:cNvSpPr>
            <a:spLocks noGrp="1"/>
          </p:cNvSpPr>
          <p:nvPr>
            <p:ph idx="1"/>
          </p:nvPr>
        </p:nvSpPr>
        <p:spPr/>
        <p:txBody>
          <a:bodyPr/>
          <a:lstStyle/>
          <a:p>
            <a:r>
              <a:rPr kumimoji="1" lang="ja-JP" altLang="en-US" dirty="0"/>
              <a:t>「①</a:t>
            </a:r>
            <a:r>
              <a:rPr kumimoji="1" lang="en-US" altLang="ja-JP" dirty="0" err="1"/>
              <a:t>Amazo</a:t>
            </a:r>
            <a:r>
              <a:rPr kumimoji="1" lang="ja-JP" altLang="en-US" dirty="0"/>
              <a:t>定価越えリサーチ」のやり方でカテゴリーを「本」</a:t>
            </a:r>
            <a:r>
              <a:rPr lang="ja-JP" altLang="en-US" dirty="0"/>
              <a:t>を選択。</a:t>
            </a:r>
            <a:endParaRPr lang="en-US" altLang="ja-JP" dirty="0"/>
          </a:p>
          <a:p>
            <a:r>
              <a:rPr kumimoji="1" lang="ja-JP" altLang="en-US" dirty="0"/>
              <a:t>カテゴリーが大きすぎるので、ここでは「ビジネス・経済」⇒「マーケティング・セールス」まで絞ります。</a:t>
            </a:r>
            <a:endParaRPr kumimoji="1" lang="en-US" altLang="ja-JP" dirty="0"/>
          </a:p>
          <a:p>
            <a:r>
              <a:rPr lang="ja-JP" altLang="en-US" dirty="0"/>
              <a:t>「</a:t>
            </a:r>
            <a:r>
              <a:rPr lang="en-US" altLang="ja-JP" dirty="0"/>
              <a:t>&amp;</a:t>
            </a:r>
            <a:r>
              <a:rPr lang="en-US" altLang="ja-JP" dirty="0" err="1"/>
              <a:t>pct</a:t>
            </a:r>
            <a:r>
              <a:rPr lang="en-US" altLang="ja-JP" dirty="0"/>
              <a:t>-off=-0</a:t>
            </a:r>
            <a:r>
              <a:rPr lang="ja-JP" altLang="en-US" dirty="0"/>
              <a:t>」の入力</a:t>
            </a:r>
            <a:r>
              <a:rPr lang="en-US" altLang="ja-JP" dirty="0"/>
              <a:t>+</a:t>
            </a:r>
            <a:r>
              <a:rPr lang="ja-JP" altLang="en-US" dirty="0"/>
              <a:t>「価格の高い順」</a:t>
            </a:r>
            <a:r>
              <a:rPr lang="en-US" altLang="ja-JP" dirty="0"/>
              <a:t>+</a:t>
            </a:r>
            <a:r>
              <a:rPr lang="ja-JP" altLang="en-US" dirty="0"/>
              <a:t>「★１以上」の作業をやっていきます。</a:t>
            </a:r>
            <a:endParaRPr kumimoji="1" lang="ja-JP" altLang="en-US" dirty="0"/>
          </a:p>
        </p:txBody>
      </p:sp>
    </p:spTree>
    <p:extLst>
      <p:ext uri="{BB962C8B-B14F-4D97-AF65-F5344CB8AC3E}">
        <p14:creationId xmlns:p14="http://schemas.microsoft.com/office/powerpoint/2010/main" val="1036487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こういった画面になります。</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58" y="1744822"/>
            <a:ext cx="8911338" cy="4204458"/>
          </a:xfrm>
        </p:spPr>
      </p:pic>
    </p:spTree>
    <p:extLst>
      <p:ext uri="{BB962C8B-B14F-4D97-AF65-F5344CB8AC3E}">
        <p14:creationId xmlns:p14="http://schemas.microsoft.com/office/powerpoint/2010/main" val="32890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準備編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800" dirty="0"/>
              <a:t>ポイントサイトへの登録</a:t>
            </a:r>
            <a:endParaRPr lang="en-US" altLang="ja-JP" sz="4800" dirty="0"/>
          </a:p>
          <a:p>
            <a:endParaRPr lang="en-US" altLang="ja-JP" sz="4800" dirty="0"/>
          </a:p>
          <a:p>
            <a:r>
              <a:rPr lang="ja-JP" altLang="en-US" sz="4800" dirty="0"/>
              <a:t>ブラウザの設定</a:t>
            </a:r>
            <a:endParaRPr lang="en-US" altLang="ja-JP" sz="4800" dirty="0"/>
          </a:p>
          <a:p>
            <a:endParaRPr kumimoji="1" lang="ja-JP" altLang="en-US" sz="4800" dirty="0"/>
          </a:p>
        </p:txBody>
      </p:sp>
    </p:spTree>
    <p:extLst>
      <p:ext uri="{BB962C8B-B14F-4D97-AF65-F5344CB8AC3E}">
        <p14:creationId xmlns:p14="http://schemas.microsoft.com/office/powerpoint/2010/main" val="1549391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この商品を見てみましょう</a:t>
            </a:r>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60" y="1916833"/>
            <a:ext cx="9040544" cy="3299970"/>
          </a:xfrm>
        </p:spPr>
      </p:pic>
    </p:spTree>
    <p:extLst>
      <p:ext uri="{BB962C8B-B14F-4D97-AF65-F5344CB8AC3E}">
        <p14:creationId xmlns:p14="http://schemas.microsoft.com/office/powerpoint/2010/main" val="159577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モノレート</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568"/>
            <a:ext cx="9144000" cy="4682712"/>
          </a:xfrm>
          <a:prstGeom prst="rect">
            <a:avLst/>
          </a:prstGeom>
        </p:spPr>
      </p:pic>
      <p:sp>
        <p:nvSpPr>
          <p:cNvPr id="6" name="コンテンツ プレースホルダー 5"/>
          <p:cNvSpPr>
            <a:spLocks noGrp="1"/>
          </p:cNvSpPr>
          <p:nvPr>
            <p:ph idx="1"/>
          </p:nvPr>
        </p:nvSpPr>
        <p:spPr>
          <a:xfrm>
            <a:off x="1187624" y="2012776"/>
            <a:ext cx="7498080" cy="4800600"/>
          </a:xfrm>
        </p:spPr>
        <p:txBody>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ja-JP" altLang="en-US" dirty="0"/>
              <a:t>中古商品販売個数：一か月</a:t>
            </a:r>
            <a:r>
              <a:rPr kumimoji="1" lang="en-US" altLang="ja-JP" dirty="0"/>
              <a:t>5</a:t>
            </a:r>
            <a:r>
              <a:rPr kumimoji="1" lang="ja-JP" altLang="en-US" dirty="0"/>
              <a:t>～</a:t>
            </a:r>
            <a:r>
              <a:rPr kumimoji="1" lang="en-US" altLang="ja-JP" dirty="0"/>
              <a:t>8</a:t>
            </a:r>
            <a:r>
              <a:rPr kumimoji="1" lang="ja-JP" altLang="en-US" dirty="0"/>
              <a:t>個</a:t>
            </a:r>
          </a:p>
        </p:txBody>
      </p:sp>
    </p:spTree>
    <p:extLst>
      <p:ext uri="{BB962C8B-B14F-4D97-AF65-F5344CB8AC3E}">
        <p14:creationId xmlns:p14="http://schemas.microsoft.com/office/powerpoint/2010/main" val="407592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ブックオフオンラインでは？</a:t>
            </a:r>
          </a:p>
        </p:txBody>
      </p:sp>
      <p:sp>
        <p:nvSpPr>
          <p:cNvPr id="6" name="テキスト ボックス 5"/>
          <p:cNvSpPr txBox="1"/>
          <p:nvPr/>
        </p:nvSpPr>
        <p:spPr>
          <a:xfrm>
            <a:off x="1259632" y="4509120"/>
            <a:ext cx="7488832" cy="1938992"/>
          </a:xfrm>
          <a:prstGeom prst="rect">
            <a:avLst/>
          </a:prstGeom>
          <a:noFill/>
        </p:spPr>
        <p:txBody>
          <a:bodyPr wrap="square" rtlCol="0">
            <a:spAutoFit/>
          </a:bodyPr>
          <a:lstStyle/>
          <a:p>
            <a:r>
              <a:rPr kumimoji="1" lang="en-US" altLang="ja-JP" sz="2800" dirty="0"/>
              <a:t>Amazon</a:t>
            </a:r>
            <a:r>
              <a:rPr kumimoji="1" lang="ja-JP" altLang="en-US" sz="2800" dirty="0"/>
              <a:t>想定売価：</a:t>
            </a:r>
            <a:r>
              <a:rPr lang="en-US" altLang="ja-JP" sz="2800" dirty="0"/>
              <a:t>760</a:t>
            </a:r>
            <a:r>
              <a:rPr kumimoji="1" lang="en-US" altLang="ja-JP" sz="2800" dirty="0"/>
              <a:t>0</a:t>
            </a:r>
            <a:r>
              <a:rPr kumimoji="1" lang="ja-JP" altLang="en-US" sz="2800" dirty="0"/>
              <a:t>円～</a:t>
            </a:r>
            <a:endParaRPr kumimoji="1" lang="en-US" altLang="ja-JP" sz="2800" dirty="0"/>
          </a:p>
          <a:p>
            <a:r>
              <a:rPr kumimoji="1" lang="en-US" altLang="ja-JP" sz="2800" dirty="0"/>
              <a:t>Amazon</a:t>
            </a:r>
            <a:r>
              <a:rPr kumimoji="1" lang="ja-JP" altLang="en-US" sz="2800" dirty="0"/>
              <a:t>手数料　：</a:t>
            </a:r>
            <a:r>
              <a:rPr kumimoji="1" lang="en-US" altLang="ja-JP" sz="2800" dirty="0"/>
              <a:t>-1398</a:t>
            </a:r>
            <a:r>
              <a:rPr kumimoji="1" lang="ja-JP" altLang="en-US" sz="2800" dirty="0"/>
              <a:t>円</a:t>
            </a:r>
            <a:endParaRPr kumimoji="1" lang="en-US" altLang="ja-JP" sz="2800" dirty="0"/>
          </a:p>
          <a:p>
            <a:r>
              <a:rPr lang="ja-JP" altLang="en-US" sz="2800" dirty="0"/>
              <a:t>仕入れ代金　　 ：</a:t>
            </a:r>
            <a:r>
              <a:rPr lang="en-US" altLang="ja-JP" sz="2800" dirty="0"/>
              <a:t>-3100</a:t>
            </a:r>
            <a:r>
              <a:rPr lang="ja-JP" altLang="en-US" sz="2800" dirty="0"/>
              <a:t>円</a:t>
            </a:r>
            <a:endParaRPr lang="en-US" altLang="ja-JP" sz="2800" dirty="0"/>
          </a:p>
          <a:p>
            <a:r>
              <a:rPr kumimoji="1" lang="ja-JP" altLang="en-US" sz="2800" dirty="0"/>
              <a:t>純利益　　　　 ：</a:t>
            </a:r>
            <a:r>
              <a:rPr kumimoji="1" lang="en-US" altLang="ja-JP" sz="3600" dirty="0">
                <a:solidFill>
                  <a:srgbClr val="FF0000"/>
                </a:solidFill>
              </a:rPr>
              <a:t>3102</a:t>
            </a:r>
            <a:r>
              <a:rPr kumimoji="1" lang="ja-JP" altLang="en-US" sz="3600" dirty="0">
                <a:solidFill>
                  <a:srgbClr val="FF0000"/>
                </a:solidFill>
              </a:rPr>
              <a:t>円</a:t>
            </a:r>
            <a:r>
              <a:rPr kumimoji="1" lang="en-US" altLang="ja-JP" sz="3600" dirty="0">
                <a:solidFill>
                  <a:srgbClr val="FF0000"/>
                </a:solidFill>
              </a:rPr>
              <a:t>(</a:t>
            </a:r>
            <a:r>
              <a:rPr kumimoji="1" lang="ja-JP" altLang="en-US" sz="3600" dirty="0">
                <a:solidFill>
                  <a:srgbClr val="FF0000"/>
                </a:solidFill>
              </a:rPr>
              <a:t>利益率</a:t>
            </a:r>
            <a:r>
              <a:rPr kumimoji="1" lang="en-US" altLang="ja-JP" sz="3600" dirty="0">
                <a:solidFill>
                  <a:srgbClr val="FF0000"/>
                </a:solidFill>
              </a:rPr>
              <a:t>41</a:t>
            </a:r>
            <a:r>
              <a:rPr kumimoji="1" lang="ja-JP" altLang="en-US" sz="3600" dirty="0">
                <a:solidFill>
                  <a:srgbClr val="FF0000"/>
                </a:solidFill>
              </a:rPr>
              <a:t>％</a:t>
            </a:r>
            <a:r>
              <a:rPr kumimoji="1" lang="en-US" altLang="ja-JP" sz="3600" dirty="0">
                <a:solidFill>
                  <a:srgbClr val="FF0000"/>
                </a:solidFill>
              </a:rPr>
              <a:t>)</a:t>
            </a:r>
            <a:endParaRPr kumimoji="1" lang="ja-JP" altLang="en-US" sz="3600" dirty="0">
              <a:solidFill>
                <a:srgbClr val="FF0000"/>
              </a:solidFill>
            </a:endParaRPr>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28800"/>
            <a:ext cx="7499350" cy="2696047"/>
          </a:xfrm>
        </p:spPr>
      </p:pic>
    </p:spTree>
    <p:extLst>
      <p:ext uri="{BB962C8B-B14F-4D97-AF65-F5344CB8AC3E}">
        <p14:creationId xmlns:p14="http://schemas.microsoft.com/office/powerpoint/2010/main" val="2556802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でも</a:t>
            </a:r>
            <a:r>
              <a:rPr kumimoji="1" lang="ja-JP" altLang="en-US" dirty="0" err="1"/>
              <a:t>、、、</a:t>
            </a:r>
            <a:endParaRPr kumimoji="1" lang="ja-JP" alt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510" t="675"/>
          <a:stretch/>
        </p:blipFill>
        <p:spPr bwMode="auto">
          <a:xfrm>
            <a:off x="1187624" y="1268760"/>
            <a:ext cx="7674508" cy="418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691680" y="5517232"/>
            <a:ext cx="6984776" cy="1077218"/>
          </a:xfrm>
          <a:prstGeom prst="rect">
            <a:avLst/>
          </a:prstGeom>
          <a:noFill/>
        </p:spPr>
        <p:txBody>
          <a:bodyPr wrap="square" rtlCol="0">
            <a:spAutoFit/>
          </a:bodyPr>
          <a:lstStyle/>
          <a:p>
            <a:r>
              <a:rPr kumimoji="1" lang="ja-JP" altLang="en-US" sz="3600" dirty="0">
                <a:solidFill>
                  <a:srgbClr val="FF0000"/>
                </a:solidFill>
              </a:rPr>
              <a:t>ここ</a:t>
            </a:r>
            <a:r>
              <a:rPr kumimoji="1" lang="ja-JP" altLang="en-US" sz="2800" dirty="0"/>
              <a:t>が気になっている方もいらっしゃると思います</a:t>
            </a:r>
            <a:r>
              <a:rPr kumimoji="1" lang="ja-JP" altLang="en-US" sz="2800" dirty="0" err="1"/>
              <a:t>、、、</a:t>
            </a:r>
            <a:endParaRPr kumimoji="1" lang="ja-JP" altLang="en-US" sz="2800" dirty="0"/>
          </a:p>
        </p:txBody>
      </p:sp>
      <p:cxnSp>
        <p:nvCxnSpPr>
          <p:cNvPr id="6" name="直線矢印コネクタ 5"/>
          <p:cNvCxnSpPr/>
          <p:nvPr/>
        </p:nvCxnSpPr>
        <p:spPr>
          <a:xfrm flipV="1">
            <a:off x="2411760" y="3068960"/>
            <a:ext cx="4104456" cy="2448272"/>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6328328" y="2564904"/>
            <a:ext cx="2448272" cy="72008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7995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仕入れられません</a:t>
            </a:r>
            <a:r>
              <a:rPr kumimoji="1" lang="ja-JP" altLang="en-US" dirty="0" err="1"/>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この商品は今すぐには仕入れられない商品です。</a:t>
            </a:r>
            <a:endParaRPr kumimoji="1" lang="en-US" altLang="ja-JP" dirty="0"/>
          </a:p>
          <a:p>
            <a:r>
              <a:rPr lang="ja-JP" altLang="en-US" dirty="0"/>
              <a:t>ではどうすればよいのでしょう？</a:t>
            </a:r>
            <a:endParaRPr kumimoji="1" lang="ja-JP" altLang="en-US" dirty="0"/>
          </a:p>
        </p:txBody>
      </p:sp>
    </p:spTree>
    <p:extLst>
      <p:ext uri="{BB962C8B-B14F-4D97-AF65-F5344CB8AC3E}">
        <p14:creationId xmlns:p14="http://schemas.microsoft.com/office/powerpoint/2010/main" val="361298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ご安心を！</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213" t="-922"/>
          <a:stretch/>
        </p:blipFill>
        <p:spPr bwMode="auto">
          <a:xfrm>
            <a:off x="2658132" y="1412776"/>
            <a:ext cx="5226236" cy="476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4456120" y="3789040"/>
            <a:ext cx="3572264" cy="504056"/>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6512" y="2852936"/>
            <a:ext cx="4896544"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504" y="3060249"/>
            <a:ext cx="4752528" cy="584775"/>
          </a:xfrm>
          <a:prstGeom prst="rect">
            <a:avLst/>
          </a:prstGeom>
          <a:noFill/>
          <a:effectLst/>
        </p:spPr>
        <p:txBody>
          <a:bodyPr wrap="square" rtlCol="0">
            <a:spAutoFit/>
          </a:bodyPr>
          <a:lstStyle/>
          <a:p>
            <a:r>
              <a:rPr kumimoji="1" lang="ja-JP" altLang="en-US" sz="3200" dirty="0">
                <a:solidFill>
                  <a:srgbClr val="FF0000"/>
                </a:solidFill>
              </a:rPr>
              <a:t>ここをクリックします！</a:t>
            </a:r>
          </a:p>
        </p:txBody>
      </p:sp>
    </p:spTree>
    <p:extLst>
      <p:ext uri="{BB962C8B-B14F-4D97-AF65-F5344CB8AC3E}">
        <p14:creationId xmlns:p14="http://schemas.microsoft.com/office/powerpoint/2010/main" val="264918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1570186"/>
          </a:xfrm>
        </p:spPr>
        <p:txBody>
          <a:bodyPr>
            <a:normAutofit/>
          </a:bodyPr>
          <a:lstStyle/>
          <a:p>
            <a:r>
              <a:rPr kumimoji="1" lang="ja-JP" altLang="en-US" dirty="0"/>
              <a:t>こういったポップアップが</a:t>
            </a:r>
            <a:br>
              <a:rPr kumimoji="1" lang="en-US" altLang="ja-JP" dirty="0"/>
            </a:br>
            <a:r>
              <a:rPr kumimoji="1" lang="ja-JP" altLang="en-US" dirty="0"/>
              <a:t>表示されると作業完了です。</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348880"/>
            <a:ext cx="5059685" cy="3452093"/>
          </a:xfrm>
        </p:spPr>
      </p:pic>
    </p:spTree>
    <p:extLst>
      <p:ext uri="{BB962C8B-B14F-4D97-AF65-F5344CB8AC3E}">
        <p14:creationId xmlns:p14="http://schemas.microsoft.com/office/powerpoint/2010/main" val="451157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確認するには？</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7" y="2492896"/>
            <a:ext cx="9000429" cy="2322984"/>
          </a:xfrm>
        </p:spPr>
      </p:pic>
      <p:sp>
        <p:nvSpPr>
          <p:cNvPr id="5" name="円/楕円 4"/>
          <p:cNvSpPr/>
          <p:nvPr/>
        </p:nvSpPr>
        <p:spPr>
          <a:xfrm>
            <a:off x="6372200" y="2996952"/>
            <a:ext cx="2016224" cy="504056"/>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0165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マイブックオフ</a:t>
            </a:r>
          </a:p>
        </p:txBody>
      </p:sp>
      <p:sp>
        <p:nvSpPr>
          <p:cNvPr id="3" name="コンテンツ プレースホルダー 2"/>
          <p:cNvSpPr>
            <a:spLocks noGrp="1"/>
          </p:cNvSpPr>
          <p:nvPr>
            <p:ph idx="1"/>
          </p:nvPr>
        </p:nvSpPr>
        <p:spPr/>
        <p:txBody>
          <a:bodyPr/>
          <a:lstStyle/>
          <a:p>
            <a:r>
              <a:rPr kumimoji="1" lang="ja-JP" altLang="en-US" dirty="0"/>
              <a:t>ここに中古本を登録しておくと商品が入荷するたびにメールが入るようになるので、何もしなくてもリサーチが出来るような状態になります。</a:t>
            </a:r>
            <a:endParaRPr kumimoji="1"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390" y="3482808"/>
            <a:ext cx="5517978" cy="3360235"/>
          </a:xfrm>
          <a:prstGeom prst="rect">
            <a:avLst/>
          </a:prstGeom>
        </p:spPr>
      </p:pic>
    </p:spTree>
    <p:extLst>
      <p:ext uri="{BB962C8B-B14F-4D97-AF65-F5344CB8AC3E}">
        <p14:creationId xmlns:p14="http://schemas.microsoft.com/office/powerpoint/2010/main" val="2675938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この作業を続けましょう！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その場で仕入れが出来ず、「待ち」の仕入れになります。</a:t>
            </a:r>
            <a:endParaRPr kumimoji="1" lang="en-US" altLang="ja-JP" dirty="0"/>
          </a:p>
          <a:p>
            <a:r>
              <a:rPr lang="ja-JP" altLang="en-US" dirty="0"/>
              <a:t>ですので、このような商品を蓄積して連絡が入る確率をどんどん高めていきましょう！</a:t>
            </a:r>
            <a:endParaRPr lang="en-US" altLang="ja-JP" dirty="0"/>
          </a:p>
        </p:txBody>
      </p:sp>
    </p:spTree>
    <p:extLst>
      <p:ext uri="{BB962C8B-B14F-4D97-AF65-F5344CB8AC3E}">
        <p14:creationId xmlns:p14="http://schemas.microsoft.com/office/powerpoint/2010/main" val="305008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ポイントサイトへの登録</a:t>
            </a:r>
          </a:p>
        </p:txBody>
      </p:sp>
      <p:sp>
        <p:nvSpPr>
          <p:cNvPr id="3" name="コンテンツ プレースホルダー 2"/>
          <p:cNvSpPr>
            <a:spLocks noGrp="1"/>
          </p:cNvSpPr>
          <p:nvPr>
            <p:ph idx="1"/>
          </p:nvPr>
        </p:nvSpPr>
        <p:spPr/>
        <p:txBody>
          <a:bodyPr>
            <a:normAutofit/>
          </a:bodyPr>
          <a:lstStyle/>
          <a:p>
            <a:r>
              <a:rPr kumimoji="1" lang="ja-JP" altLang="en-US" dirty="0"/>
              <a:t>ネットショップで仕入れをする際にポイントサイトを経由するとポイントが</a:t>
            </a:r>
            <a:r>
              <a:rPr kumimoji="1" lang="en-US" altLang="ja-JP" dirty="0"/>
              <a:t>1-3</a:t>
            </a:r>
            <a:r>
              <a:rPr kumimoji="1" lang="ja-JP" altLang="en-US" dirty="0"/>
              <a:t>％程度付与されます。</a:t>
            </a:r>
            <a:r>
              <a:rPr kumimoji="1" lang="en-US" altLang="ja-JP" dirty="0"/>
              <a:t>(</a:t>
            </a:r>
            <a:r>
              <a:rPr kumimoji="1" lang="ja-JP" altLang="en-US" dirty="0"/>
              <a:t>１ポイント＝１円</a:t>
            </a:r>
            <a:r>
              <a:rPr kumimoji="1" lang="en-US" altLang="ja-JP" dirty="0"/>
              <a:t>)</a:t>
            </a:r>
          </a:p>
          <a:p>
            <a:r>
              <a:rPr lang="ja-JP" altLang="en-US" dirty="0"/>
              <a:t>ハピタス⇩</a:t>
            </a:r>
            <a:endParaRPr lang="en-US" altLang="ja-JP" dirty="0"/>
          </a:p>
          <a:p>
            <a:pPr marL="0" indent="0">
              <a:buNone/>
            </a:pPr>
            <a:r>
              <a:rPr lang="en-US" altLang="ja-JP" dirty="0">
                <a:hlinkClick r:id="rId2"/>
              </a:rPr>
              <a:t>https://px.a8.net/svt/ejp?a8mat=2TVCR0+CF4K36+1LP8+C4DVN</a:t>
            </a:r>
            <a:endParaRPr lang="en-US" altLang="ja-JP" dirty="0"/>
          </a:p>
        </p:txBody>
      </p:sp>
    </p:spTree>
    <p:extLst>
      <p:ext uri="{BB962C8B-B14F-4D97-AF65-F5344CB8AC3E}">
        <p14:creationId xmlns:p14="http://schemas.microsoft.com/office/powerpoint/2010/main" val="1937109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おわりに</a:t>
            </a:r>
          </a:p>
        </p:txBody>
      </p:sp>
      <p:sp>
        <p:nvSpPr>
          <p:cNvPr id="3" name="コンテンツ プレースホルダー 2"/>
          <p:cNvSpPr>
            <a:spLocks noGrp="1"/>
          </p:cNvSpPr>
          <p:nvPr>
            <p:ph idx="1"/>
          </p:nvPr>
        </p:nvSpPr>
        <p:spPr/>
        <p:txBody>
          <a:bodyPr/>
          <a:lstStyle/>
          <a:p>
            <a:r>
              <a:rPr kumimoji="1" lang="ja-JP" altLang="en-US" dirty="0"/>
              <a:t>電脳リサーチは場所も時間も選ばずに世界で一番大きなインターネットという量販店に入り仕入れをすることになるの</a:t>
            </a:r>
            <a:r>
              <a:rPr lang="ja-JP" altLang="en-US" dirty="0"/>
              <a:t>で、やり方を知らないと道を見失ってしまいます。</a:t>
            </a:r>
            <a:endParaRPr lang="en-US" altLang="ja-JP" dirty="0"/>
          </a:p>
          <a:p>
            <a:r>
              <a:rPr kumimoji="1" lang="ja-JP" altLang="en-US" dirty="0"/>
              <a:t>今日お伝えした内容を実践すれば今日から利益商品を見つけることが出来ます。</a:t>
            </a:r>
            <a:endParaRPr kumimoji="1" lang="en-US" altLang="ja-JP" dirty="0"/>
          </a:p>
        </p:txBody>
      </p:sp>
    </p:spTree>
    <p:extLst>
      <p:ext uri="{BB962C8B-B14F-4D97-AF65-F5344CB8AC3E}">
        <p14:creationId xmlns:p14="http://schemas.microsoft.com/office/powerpoint/2010/main" val="2079588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問い合わせ先</a:t>
            </a:r>
          </a:p>
        </p:txBody>
      </p:sp>
      <p:sp>
        <p:nvSpPr>
          <p:cNvPr id="3" name="コンテンツ プレースホルダー 2"/>
          <p:cNvSpPr>
            <a:spLocks noGrp="1"/>
          </p:cNvSpPr>
          <p:nvPr>
            <p:ph idx="1"/>
          </p:nvPr>
        </p:nvSpPr>
        <p:spPr/>
        <p:txBody>
          <a:bodyPr/>
          <a:lstStyle/>
          <a:p>
            <a:r>
              <a:rPr kumimoji="1" lang="ja-JP" altLang="en-US" dirty="0"/>
              <a:t>わからないことがあればいつでもご相談ください。</a:t>
            </a:r>
            <a:endParaRPr kumimoji="1" lang="en-US" altLang="ja-JP" dirty="0"/>
          </a:p>
          <a:p>
            <a:r>
              <a:rPr lang="ja-JP" altLang="en-US" dirty="0"/>
              <a:t>メール：</a:t>
            </a:r>
            <a:r>
              <a:rPr lang="en-US" altLang="ja-JP" dirty="0">
                <a:hlinkClick r:id="rId2"/>
              </a:rPr>
              <a:t>info@rehoimi108.com</a:t>
            </a:r>
            <a:endParaRPr lang="en-US" altLang="ja-JP" dirty="0"/>
          </a:p>
          <a:p>
            <a:r>
              <a:rPr kumimoji="1" lang="en-US" altLang="ja-JP" dirty="0"/>
              <a:t>LINE</a:t>
            </a:r>
            <a:r>
              <a:rPr kumimoji="1" lang="ja-JP" altLang="en-US" dirty="0"/>
              <a:t>：</a:t>
            </a:r>
            <a:endParaRPr kumimoji="1" lang="en-US" altLang="ja-JP" dirty="0"/>
          </a:p>
        </p:txBody>
      </p:sp>
      <p:pic>
        <p:nvPicPr>
          <p:cNvPr id="6" name="図 5">
            <a:extLst>
              <a:ext uri="{FF2B5EF4-FFF2-40B4-BE49-F238E27FC236}">
                <a16:creationId xmlns:a16="http://schemas.microsoft.com/office/drawing/2014/main" id="{394759E5-EC8E-4FC7-8D32-EC1429BF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148" y="3154362"/>
            <a:ext cx="3429000" cy="3429000"/>
          </a:xfrm>
          <a:prstGeom prst="rect">
            <a:avLst/>
          </a:prstGeom>
        </p:spPr>
      </p:pic>
    </p:spTree>
    <p:extLst>
      <p:ext uri="{BB962C8B-B14F-4D97-AF65-F5344CB8AC3E}">
        <p14:creationId xmlns:p14="http://schemas.microsoft.com/office/powerpoint/2010/main" val="262814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ブラウザの設定</a:t>
            </a:r>
          </a:p>
        </p:txBody>
      </p:sp>
      <p:sp>
        <p:nvSpPr>
          <p:cNvPr id="3" name="コンテンツ プレースホルダー 2"/>
          <p:cNvSpPr>
            <a:spLocks noGrp="1"/>
          </p:cNvSpPr>
          <p:nvPr>
            <p:ph idx="1"/>
          </p:nvPr>
        </p:nvSpPr>
        <p:spPr/>
        <p:txBody>
          <a:bodyPr/>
          <a:lstStyle/>
          <a:p>
            <a:r>
              <a:rPr kumimoji="1" lang="ja-JP" altLang="en-US" dirty="0"/>
              <a:t>ブラウザ：インターネットを接続するアプリケーションのこと⇩</a:t>
            </a:r>
            <a:endParaRPr kumimoji="1" lang="en-US" altLang="ja-JP" dirty="0"/>
          </a:p>
          <a:p>
            <a:r>
              <a:rPr kumimoji="1" lang="en-US" altLang="ja-JP" dirty="0"/>
              <a:t>IE(internet explorer)</a:t>
            </a:r>
          </a:p>
          <a:p>
            <a:endParaRPr kumimoji="1" lang="en-US" altLang="ja-JP" dirty="0"/>
          </a:p>
          <a:p>
            <a:r>
              <a:rPr lang="en-US" altLang="ja-JP" dirty="0" err="1"/>
              <a:t>Googlechrome</a:t>
            </a:r>
            <a:endParaRPr lang="en-US" altLang="ja-JP" dirty="0"/>
          </a:p>
          <a:p>
            <a:endParaRPr lang="en-US" altLang="ja-JP" dirty="0"/>
          </a:p>
          <a:p>
            <a:r>
              <a:rPr kumimoji="1" lang="en-US" altLang="ja-JP" dirty="0" err="1"/>
              <a:t>firefox</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108" y="2464256"/>
            <a:ext cx="1332148" cy="118076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108" y="3789040"/>
            <a:ext cx="1332148" cy="102472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108" y="5085184"/>
            <a:ext cx="1332148" cy="999111"/>
          </a:xfrm>
          <a:prstGeom prst="rect">
            <a:avLst/>
          </a:prstGeom>
        </p:spPr>
      </p:pic>
    </p:spTree>
    <p:extLst>
      <p:ext uri="{BB962C8B-B14F-4D97-AF65-F5344CB8AC3E}">
        <p14:creationId xmlns:p14="http://schemas.microsoft.com/office/powerpoint/2010/main" val="110967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Googlechrome</a:t>
            </a:r>
            <a:r>
              <a:rPr kumimoji="1" lang="ja-JP" altLang="en-US" dirty="0"/>
              <a:t>の設定</a:t>
            </a:r>
          </a:p>
        </p:txBody>
      </p:sp>
      <p:sp>
        <p:nvSpPr>
          <p:cNvPr id="3" name="コンテンツ プレースホルダー 2"/>
          <p:cNvSpPr>
            <a:spLocks noGrp="1"/>
          </p:cNvSpPr>
          <p:nvPr>
            <p:ph idx="1"/>
          </p:nvPr>
        </p:nvSpPr>
        <p:spPr/>
        <p:txBody>
          <a:bodyPr/>
          <a:lstStyle/>
          <a:p>
            <a:r>
              <a:rPr kumimoji="1" lang="en-US" altLang="ja-JP" dirty="0" err="1"/>
              <a:t>Googlechrome</a:t>
            </a:r>
            <a:r>
              <a:rPr kumimoji="1" lang="ja-JP" altLang="en-US" dirty="0"/>
              <a:t>には「拡張機能」というものがあり、電脳</a:t>
            </a:r>
            <a:r>
              <a:rPr kumimoji="1" lang="ja-JP" altLang="en-US" dirty="0" err="1"/>
              <a:t>せどりを</a:t>
            </a:r>
            <a:r>
              <a:rPr kumimoji="1" lang="ja-JP" altLang="en-US" dirty="0"/>
              <a:t>するうえで必ず設定してほしい</a:t>
            </a:r>
            <a:r>
              <a:rPr lang="ja-JP" altLang="en-US" dirty="0"/>
              <a:t>部分です。</a:t>
            </a:r>
            <a:endParaRPr lang="en-US" altLang="ja-JP" dirty="0"/>
          </a:p>
          <a:p>
            <a:pPr marL="0" indent="0">
              <a:buNone/>
            </a:pPr>
            <a:r>
              <a:rPr kumimoji="1" lang="ja-JP" altLang="en-US" dirty="0"/>
              <a:t>①</a:t>
            </a:r>
            <a:r>
              <a:rPr lang="ja-JP" altLang="en-US" dirty="0"/>
              <a:t>クローバーサーチ</a:t>
            </a:r>
            <a:r>
              <a:rPr lang="en-US" altLang="ja-JP" dirty="0"/>
              <a:t>B</a:t>
            </a:r>
            <a:r>
              <a:rPr lang="ja-JP" altLang="en-US" dirty="0"/>
              <a:t> </a:t>
            </a:r>
            <a:r>
              <a:rPr lang="en-US" altLang="ja-JP" dirty="0"/>
              <a:t>Select</a:t>
            </a:r>
          </a:p>
          <a:p>
            <a:pPr marL="0" indent="0">
              <a:buNone/>
            </a:pPr>
            <a:r>
              <a:rPr kumimoji="1" lang="ja-JP" altLang="en-US" dirty="0"/>
              <a:t>②</a:t>
            </a:r>
            <a:r>
              <a:rPr kumimoji="1" lang="en-US" altLang="ja-JP" dirty="0" err="1"/>
              <a:t>Keepa</a:t>
            </a:r>
            <a:endParaRPr kumimoji="1" lang="en-US" altLang="ja-JP" dirty="0"/>
          </a:p>
          <a:p>
            <a:pPr marL="0" indent="0">
              <a:buNone/>
            </a:pPr>
            <a:r>
              <a:rPr lang="ja-JP" altLang="en-US" dirty="0"/>
              <a:t>③</a:t>
            </a:r>
            <a:r>
              <a:rPr lang="en-US" altLang="ja-JP" dirty="0"/>
              <a:t>show/hide </a:t>
            </a:r>
            <a:r>
              <a:rPr lang="en-US" altLang="ja-JP" dirty="0" err="1"/>
              <a:t>SearchBar</a:t>
            </a:r>
            <a:endParaRPr lang="en-US" altLang="ja-JP" dirty="0"/>
          </a:p>
          <a:p>
            <a:pPr marL="0" indent="0">
              <a:buNone/>
            </a:pPr>
            <a:r>
              <a:rPr lang="ja-JP" altLang="en-US" dirty="0"/>
              <a:t>④</a:t>
            </a:r>
            <a:r>
              <a:rPr lang="en-US" altLang="ja-JP" dirty="0"/>
              <a:t>XDEALER.PRO</a:t>
            </a:r>
            <a:endParaRPr kumimoji="1" lang="en-US" altLang="ja-JP" dirty="0"/>
          </a:p>
        </p:txBody>
      </p:sp>
    </p:spTree>
    <p:extLst>
      <p:ext uri="{BB962C8B-B14F-4D97-AF65-F5344CB8AC3E}">
        <p14:creationId xmlns:p14="http://schemas.microsoft.com/office/powerpoint/2010/main" val="113965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拡張機能の追加方法</a:t>
            </a:r>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err="1"/>
              <a:t>Googlechrome</a:t>
            </a:r>
            <a:r>
              <a:rPr kumimoji="1" lang="ja-JP" altLang="en-US" dirty="0"/>
              <a:t>のブラウザを起動すると右上に縦に</a:t>
            </a:r>
            <a:r>
              <a:rPr kumimoji="1" lang="en-US" altLang="ja-JP" dirty="0"/>
              <a:t>3</a:t>
            </a:r>
            <a:r>
              <a:rPr kumimoji="1" lang="ja-JP" altLang="en-US" dirty="0"/>
              <a:t>つ連なった●ボタンがあります。</a:t>
            </a:r>
            <a:endParaRPr kumimoji="1" lang="en-US" altLang="ja-JP" dirty="0"/>
          </a:p>
          <a:p>
            <a:r>
              <a:rPr lang="ja-JP" altLang="en-US" dirty="0"/>
              <a:t>クリックすると様々な設定項目が表示されます。</a:t>
            </a:r>
            <a:endParaRPr lang="en-US" altLang="ja-JP" dirty="0"/>
          </a:p>
          <a:p>
            <a:r>
              <a:rPr lang="ja-JP" altLang="en-US" dirty="0"/>
              <a:t>「その他のツール」⇒「拡張機能」を選択すると拡張機能の一覧が表示されます。</a:t>
            </a:r>
            <a:endParaRPr lang="en-US" altLang="ja-JP" dirty="0"/>
          </a:p>
          <a:p>
            <a:r>
              <a:rPr kumimoji="1" lang="ja-JP" altLang="en-US" dirty="0"/>
              <a:t>一番下までスクロールし、「その他の拡張機能を見る」をクリックすると拡張機能検索画面が表示されます</a:t>
            </a:r>
            <a:r>
              <a:rPr lang="ja-JP" altLang="en-US" dirty="0"/>
              <a:t>。</a:t>
            </a:r>
            <a:endParaRPr kumimoji="1" lang="ja-JP" altLang="en-US" dirty="0"/>
          </a:p>
        </p:txBody>
      </p:sp>
    </p:spTree>
    <p:extLst>
      <p:ext uri="{BB962C8B-B14F-4D97-AF65-F5344CB8AC3E}">
        <p14:creationId xmlns:p14="http://schemas.microsoft.com/office/powerpoint/2010/main" val="355454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①クローバーサーチ</a:t>
            </a:r>
            <a:r>
              <a:rPr lang="en-US" altLang="ja-JP" dirty="0"/>
              <a:t>B</a:t>
            </a:r>
            <a:r>
              <a:rPr lang="ja-JP" altLang="en-US" dirty="0"/>
              <a:t>　</a:t>
            </a:r>
            <a:r>
              <a:rPr lang="en-US" altLang="ja-JP" dirty="0"/>
              <a:t>Select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該当商品がほかのネットショップでいくらで売られているのかがわかります。</a:t>
            </a:r>
            <a:endParaRPr kumimoji="1" lang="en-US" altLang="ja-JP" dirty="0"/>
          </a:p>
          <a:p>
            <a:endParaRPr kumimoji="1" lang="ja-JP" altLang="en-US" dirty="0"/>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t="16020" r="18508"/>
          <a:stretch/>
        </p:blipFill>
        <p:spPr>
          <a:xfrm>
            <a:off x="223226" y="2625047"/>
            <a:ext cx="8741262" cy="4190641"/>
          </a:xfrm>
          <a:prstGeom prst="rect">
            <a:avLst/>
          </a:prstGeom>
        </p:spPr>
      </p:pic>
    </p:spTree>
    <p:extLst>
      <p:ext uri="{BB962C8B-B14F-4D97-AF65-F5344CB8AC3E}">
        <p14:creationId xmlns:p14="http://schemas.microsoft.com/office/powerpoint/2010/main" val="2430861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489</TotalTime>
  <Words>1304</Words>
  <Application>Microsoft Office PowerPoint</Application>
  <PresentationFormat>画面に合わせる (4:3)</PresentationFormat>
  <Paragraphs>156</Paragraphs>
  <Slides>51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51</vt:i4>
      </vt:variant>
    </vt:vector>
  </HeadingPairs>
  <TitlesOfParts>
    <vt:vector size="56" baseType="lpstr">
      <vt:lpstr>HGｺﾞｼｯｸE</vt:lpstr>
      <vt:lpstr>Gill Sans MT</vt:lpstr>
      <vt:lpstr>Verdana</vt:lpstr>
      <vt:lpstr>Wingdings 2</vt:lpstr>
      <vt:lpstr>フレッシュ</vt:lpstr>
      <vt:lpstr>電脳せどりのはじめかた</vt:lpstr>
      <vt:lpstr>メリット</vt:lpstr>
      <vt:lpstr>デメリット</vt:lpstr>
      <vt:lpstr>準備編</vt:lpstr>
      <vt:lpstr>ポイントサイトへの登録</vt:lpstr>
      <vt:lpstr>ブラウザの設定</vt:lpstr>
      <vt:lpstr>Googlechromeの設定</vt:lpstr>
      <vt:lpstr>拡張機能の追加方法</vt:lpstr>
      <vt:lpstr>①クローバーサーチB　Select</vt:lpstr>
      <vt:lpstr>②Keepa</vt:lpstr>
      <vt:lpstr>Keepaグラフの見かた</vt:lpstr>
      <vt:lpstr>Keepa</vt:lpstr>
      <vt:lpstr>③show/hide SearchBar</vt:lpstr>
      <vt:lpstr>④XDEALER.PRO</vt:lpstr>
      <vt:lpstr>PowerPoint プレゼンテーション</vt:lpstr>
      <vt:lpstr>リサーチ編</vt:lpstr>
      <vt:lpstr>①値下げ品リサーチ</vt:lpstr>
      <vt:lpstr>ネットショップ一例</vt:lpstr>
      <vt:lpstr>PowerPoint プレゼンテーション</vt:lpstr>
      <vt:lpstr>PowerPoint プレゼンテーション</vt:lpstr>
      <vt:lpstr>②Amazon定価越えリサーチ</vt:lpstr>
      <vt:lpstr>Amazon購入者ページ</vt:lpstr>
      <vt:lpstr>PowerPoint プレゼンテーション</vt:lpstr>
      <vt:lpstr>「&amp;pct-off=-0」を入力する位置</vt:lpstr>
      <vt:lpstr>打消し線なし+primeなし商品</vt:lpstr>
      <vt:lpstr>③試供品リサーチ</vt:lpstr>
      <vt:lpstr>検索</vt:lpstr>
      <vt:lpstr>こんなページを見つけて下さい。</vt:lpstr>
      <vt:lpstr>仕入れの判断基準</vt:lpstr>
      <vt:lpstr>想定売価　　 ：3200円 Amazon手数料：654円 仕入れ値　　 ：1080円 純利益　　　 ：1466円(利益率46％)</vt:lpstr>
      <vt:lpstr>PowerPoint プレゼンテーション</vt:lpstr>
      <vt:lpstr>④過去横断リサーチ</vt:lpstr>
      <vt:lpstr>セラ―セントラルのページ</vt:lpstr>
      <vt:lpstr>PowerPoint プレゼンテーション</vt:lpstr>
      <vt:lpstr>⑤資産構築リサーチ</vt:lpstr>
      <vt:lpstr>ブックオフオンライン</vt:lpstr>
      <vt:lpstr>アカウント登録しましょう</vt:lpstr>
      <vt:lpstr>まずはAmazon購入者ページへ</vt:lpstr>
      <vt:lpstr>こういった画面になります。</vt:lpstr>
      <vt:lpstr>この商品を見てみましょう</vt:lpstr>
      <vt:lpstr>モノレート</vt:lpstr>
      <vt:lpstr>ブックオフオンラインでは？</vt:lpstr>
      <vt:lpstr>でも、、、</vt:lpstr>
      <vt:lpstr>仕入れられません、、、</vt:lpstr>
      <vt:lpstr>ご安心を！</vt:lpstr>
      <vt:lpstr>こういったポップアップが 表示されると作業完了です。</vt:lpstr>
      <vt:lpstr>確認するには？</vt:lpstr>
      <vt:lpstr>マイブックオフ</vt:lpstr>
      <vt:lpstr>この作業を続けましょう！</vt:lpstr>
      <vt:lpstr>おわりに</vt:lpstr>
      <vt:lpstr>問い合わせ先</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電脳せどり</dc:title>
  <dc:creator>石井清太郎</dc:creator>
  <cp:lastModifiedBy>石井 清太郎</cp:lastModifiedBy>
  <cp:revision>40</cp:revision>
  <dcterms:created xsi:type="dcterms:W3CDTF">2017-11-03T16:07:27Z</dcterms:created>
  <dcterms:modified xsi:type="dcterms:W3CDTF">2018-06-11T16:29:19Z</dcterms:modified>
</cp:coreProperties>
</file>